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602" r:id="rId3"/>
    <p:sldId id="257" r:id="rId4"/>
    <p:sldId id="603" r:id="rId5"/>
    <p:sldId id="509" r:id="rId6"/>
    <p:sldId id="687" r:id="rId7"/>
    <p:sldId id="262" r:id="rId8"/>
    <p:sldId id="471" r:id="rId9"/>
    <p:sldId id="535" r:id="rId10"/>
    <p:sldId id="268" r:id="rId11"/>
    <p:sldId id="728" r:id="rId12"/>
    <p:sldId id="723" r:id="rId13"/>
    <p:sldId id="726" r:id="rId14"/>
    <p:sldId id="270" r:id="rId15"/>
    <p:sldId id="727" r:id="rId16"/>
    <p:sldId id="724" r:id="rId17"/>
    <p:sldId id="355" r:id="rId18"/>
    <p:sldId id="725" r:id="rId19"/>
    <p:sldId id="5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82854-D379-DE44-ABA1-993373AE04A3}" v="391" dt="2025-06-04T23:21:05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8"/>
    <p:restoredTop sz="94803"/>
  </p:normalViewPr>
  <p:slideViewPr>
    <p:cSldViewPr snapToGrid="0">
      <p:cViewPr varScale="1">
        <p:scale>
          <a:sx n="113" d="100"/>
          <a:sy n="113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EAE0-97A1-0B48-9712-AEE6FAE11298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D0CF0-0120-CF4B-9906-09DEC1A1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746F0-DD6D-7B4D-9C85-7A9DEBEFD2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525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525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525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CCA089-2B9F-CF4C-A637-AE7722ADD8B5}" type="slidenum">
              <a:rPr lang="en-US" sz="1300">
                <a:cs typeface="Arial" charset="0"/>
              </a:rPr>
              <a:pPr eaLnBrk="1" hangingPunct="1"/>
              <a:t>9</a:t>
            </a:fld>
            <a:endParaRPr lang="en-US" sz="1300">
              <a:cs typeface="Arial" charset="0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8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395B-6C53-F045-9966-7F1F77BDBFA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87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AB636-CCD0-8A46-96BB-4F8C6C9988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C59C-BC7B-ABD9-0734-3A21338E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737CA-6A60-30B8-79A8-091F81B04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1726-7D98-A628-E866-68DA02B7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CCEB2-308C-5D49-3805-882AEFF6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DCDB-CBC8-248C-55AF-873D454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0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153D-B408-F3DD-1C47-A41A3434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AFBB6-9B5C-C3AE-69B6-A9CE323B7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5E665-8660-8574-1938-CC15341C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2524D-6E8B-D5F2-6B21-B0F1180B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A4D10-7A9E-ABAE-228A-18CDBAB4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4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AC369-FB49-18F8-D760-7D7CFC214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33A6-BF77-FA77-8894-03B26F325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19DAE-ABC8-BEC0-2BC5-4007D497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7780-56C3-4642-B9BE-0958A30D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7995F-EB6C-9BB6-17C0-EB391C3F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9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B444-C948-69B2-38EF-577E0787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3A4C-A8C9-743A-0690-CBDA04D86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526F-84F3-F57B-F2A5-0675E778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31219-D740-264D-002F-384D968C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F0B6C-4E22-AA6A-E2A8-028479C2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C824-FE2C-6D01-0560-B2D4004B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389E3-C42D-7727-BCA0-0BE70A76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0DFF1-2C30-BE4C-14CA-E727F378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5F105-1B3E-F986-144D-01FFD347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48DA-1D15-41A5-E995-8F96DC7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BC5-DC3A-F0BA-2FD1-F211D50E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32BD-EEE7-C1C7-CE81-9F26900EE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249E1-715E-D0E1-E555-C1E143C14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8B209-02CB-BACE-E344-CF8E2868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5DF4-8C53-F8E3-7466-6D8CEAEF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2A9C0-3544-43D1-52A8-14C2EBC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5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1C04-B161-3D30-0136-26A26C55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44FCC-3F59-71CE-6709-A1F35B1C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D164E-FF36-F9D5-007B-BAA05FDC9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E6D79-82F3-D7F0-C0CB-945025F3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03857-3857-7F3E-E215-B49FBC661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06059-295E-470B-A552-F05D4561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02F2F-2576-2D7F-5C78-A66845A8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E65A5F-B3F6-B810-9ADA-844226EE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4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86CE-80C1-855A-0DC0-979EBAF6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1E261-9EEF-5904-37EC-8F3D3779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612B7-4A6C-0B4F-7CB9-1C932F6F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4A6D-34EF-5962-E417-951CFC1C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2C05B-8747-1899-1DB1-CD3355EF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11CFF-E698-D51E-1BD4-76E43A14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75E87-AA56-8CD4-6388-46B81C41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1085-DE29-7FD9-9BCA-5CC323A7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C468-C086-C02B-AB83-AC6541A57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A68C-7645-649B-1B4B-12838556F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1A2C0-2F53-0A90-5153-495D22C9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97F5-5276-AC35-BC0E-78A91A98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25685-B5B2-7374-AC3E-5172736C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1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525D-3DB2-0D10-E98F-08629EAE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EB660-F51F-12C0-FDDD-2CBA5B38F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A5640-E9CD-19C1-9C08-E5A60E30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0116B-E73C-1601-83C9-F8365B4B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1E351-A0DE-02C6-14AB-EA6D0408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BF18E-1DF7-82CC-BDBD-9E9E60F0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3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72EE4-EA5C-6C26-E580-9D471E03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FAC55-9BA1-7EA3-C6E0-D26AAFE6F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1357-03F0-A8F0-B9D3-98DE397DB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FD05C-C752-894E-BAA0-BD4C1EE6C5DC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796C-0106-1B86-C6AA-CE25E574A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1BA5-8707-153A-D2E3-27DE8F98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B1D12-75C6-9448-9CCF-FFE1995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png"/><Relationship Id="rId7" Type="http://schemas.openxmlformats.org/officeDocument/2006/relationships/image" Target="../media/image7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emf"/><Relationship Id="rId18" Type="http://schemas.openxmlformats.org/officeDocument/2006/relationships/image" Target="../media/image23.wmf"/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" Type="http://schemas.openxmlformats.org/officeDocument/2006/relationships/image" Target="../media/image14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emf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7.jpeg"/><Relationship Id="rId11" Type="http://schemas.openxmlformats.org/officeDocument/2006/relationships/image" Target="../media/image32.tiff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tiff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53E-F8BD-9D26-CC9E-96C0289F2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31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212121"/>
                </a:solidFill>
                <a:latin typeface="Aptos" panose="020B0004020202020204" pitchFamily="34" charset="0"/>
              </a:rPr>
              <a:t>Modelling</a:t>
            </a:r>
            <a:r>
              <a:rPr lang="en-AU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AU" dirty="0">
                <a:solidFill>
                  <a:srgbClr val="212121"/>
                </a:solidFill>
                <a:latin typeface="Aptos" panose="020B0004020202020204" pitchFamily="34" charset="0"/>
              </a:rPr>
              <a:t>B</a:t>
            </a:r>
            <a:r>
              <a:rPr lang="en-AU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iomolecular </a:t>
            </a:r>
            <a:r>
              <a:rPr lang="en-AU" dirty="0">
                <a:solidFill>
                  <a:srgbClr val="212121"/>
                </a:solidFill>
                <a:latin typeface="Aptos" panose="020B0004020202020204" pitchFamily="34" charset="0"/>
              </a:rPr>
              <a:t>S</a:t>
            </a:r>
            <a:r>
              <a:rPr lang="en-AU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ystems in Atomic Detail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7548A-8DBE-AC1D-6638-A42EBC1E02E2}"/>
              </a:ext>
            </a:extLst>
          </p:cNvPr>
          <p:cNvSpPr txBox="1"/>
          <p:nvPr/>
        </p:nvSpPr>
        <p:spPr>
          <a:xfrm>
            <a:off x="790223" y="5135472"/>
            <a:ext cx="4649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Martin Stroet</a:t>
            </a:r>
          </a:p>
          <a:p>
            <a:r>
              <a:rPr lang="en-US" dirty="0"/>
              <a:t>Prof. Alan Mark</a:t>
            </a:r>
          </a:p>
          <a:p>
            <a:r>
              <a:rPr lang="en-US" dirty="0"/>
              <a:t>School of Chemistry and Molecular Biosciences</a:t>
            </a:r>
          </a:p>
          <a:p>
            <a:r>
              <a:rPr lang="en-US" dirty="0"/>
              <a:t>University of Queensland</a:t>
            </a:r>
          </a:p>
        </p:txBody>
      </p:sp>
      <p:pic>
        <p:nvPicPr>
          <p:cNvPr id="5" name="Picture 4" descr="A red logo with text&#10;&#10;Description automatically generated">
            <a:extLst>
              <a:ext uri="{FF2B5EF4-FFF2-40B4-BE49-F238E27FC236}">
                <a16:creationId xmlns:a16="http://schemas.microsoft.com/office/drawing/2014/main" id="{D9A12965-16D1-D993-FD74-B71C1E56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89" y="4507433"/>
            <a:ext cx="2415822" cy="182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6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BD5EFA-AB5B-E24F-9DFD-7D616DB87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650198"/>
              </p:ext>
            </p:extLst>
          </p:nvPr>
        </p:nvGraphicFramePr>
        <p:xfrm>
          <a:off x="1184477" y="1362401"/>
          <a:ext cx="9750320" cy="157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951">
                  <a:extLst>
                    <a:ext uri="{9D8B030D-6E8A-4147-A177-3AD203B41FA5}">
                      <a16:colId xmlns:a16="http://schemas.microsoft.com/office/drawing/2014/main" val="2471055705"/>
                    </a:ext>
                  </a:extLst>
                </a:gridCol>
                <a:gridCol w="5474369">
                  <a:extLst>
                    <a:ext uri="{9D8B030D-6E8A-4147-A177-3AD203B41FA5}">
                      <a16:colId xmlns:a16="http://schemas.microsoft.com/office/drawing/2014/main" val="804341143"/>
                    </a:ext>
                  </a:extLst>
                </a:gridCol>
              </a:tblGrid>
              <a:tr h="4137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Partitioning/population methods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Fitting to Electric Fields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7641779"/>
                  </a:ext>
                </a:extLst>
              </a:tr>
              <a:tr h="1122374">
                <a:tc>
                  <a:txBody>
                    <a:bodyPr/>
                    <a:lstStyle/>
                    <a:p>
                      <a:pPr marL="319088" indent="0">
                        <a:tabLst/>
                      </a:pPr>
                      <a:r>
                        <a:rPr lang="en-AU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Mulliken</a:t>
                      </a: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population analysis</a:t>
                      </a:r>
                    </a:p>
                    <a:p>
                      <a:pPr marL="319088" indent="0">
                        <a:tabLst/>
                      </a:pPr>
                      <a:r>
                        <a:rPr lang="en-AU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Lowdin</a:t>
                      </a: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distribution analysis</a:t>
                      </a:r>
                    </a:p>
                    <a:p>
                      <a:pPr marL="31908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Hirshfeld</a:t>
                      </a: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partitioning</a:t>
                      </a:r>
                    </a:p>
                    <a:p>
                      <a:pPr marL="319088" indent="0">
                        <a:tabLst/>
                      </a:pP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Natural Population Analysis (NPA)</a:t>
                      </a:r>
                    </a:p>
                    <a:p>
                      <a:pPr marL="319088" indent="0">
                        <a:tabLst/>
                      </a:pP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Atoms In Molecules (AIM)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93700" indent="0">
                        <a:tabLst/>
                      </a:pPr>
                      <a:r>
                        <a:rPr lang="en-US" sz="1400" dirty="0"/>
                        <a:t>Electrostatic Potential (ESP) fitting</a:t>
                      </a:r>
                    </a:p>
                    <a:p>
                      <a:pPr marL="393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Restrained Electrostatic Potential (RESP) fitting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33505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DD8201E-3B4C-7441-9462-41DA18E72191}"/>
              </a:ext>
            </a:extLst>
          </p:cNvPr>
          <p:cNvSpPr/>
          <p:nvPr/>
        </p:nvSpPr>
        <p:spPr>
          <a:xfrm>
            <a:off x="3073960" y="2937562"/>
            <a:ext cx="5171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/>
            <a:r>
              <a:rPr lang="en-AU" sz="1400" u="sng" dirty="0"/>
              <a:t>AM1</a:t>
            </a:r>
            <a:r>
              <a:rPr lang="en-AU" sz="1400" dirty="0"/>
              <a:t> populations with additive </a:t>
            </a:r>
            <a:r>
              <a:rPr lang="en-AU" sz="1400" u="sng" dirty="0"/>
              <a:t>B</a:t>
            </a:r>
            <a:r>
              <a:rPr lang="en-AU" sz="1400" dirty="0"/>
              <a:t>ond </a:t>
            </a:r>
            <a:r>
              <a:rPr lang="en-AU" sz="1400" u="sng" dirty="0"/>
              <a:t>C</a:t>
            </a:r>
            <a:r>
              <a:rPr lang="en-AU" sz="1400" dirty="0"/>
              <a:t>harge </a:t>
            </a:r>
            <a:r>
              <a:rPr lang="en-AU" sz="1400" u="sng" dirty="0"/>
              <a:t>C</a:t>
            </a:r>
            <a:r>
              <a:rPr lang="en-AU" sz="1400" dirty="0"/>
              <a:t>orrections (AM1-BCC)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B31C1B-4E9E-D5A1-B653-792D00C5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5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ptos" panose="020B0004020202020204" pitchFamily="34" charset="0"/>
              </a:rPr>
              <a:t>Coulomb Partial Charge Fitting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FAD995-F199-3BA8-48FF-AFCAF9D3DE3E}"/>
              </a:ext>
            </a:extLst>
          </p:cNvPr>
          <p:cNvGrpSpPr/>
          <p:nvPr/>
        </p:nvGrpSpPr>
        <p:grpSpPr>
          <a:xfrm>
            <a:off x="1930400" y="4453058"/>
            <a:ext cx="6012788" cy="1698978"/>
            <a:chOff x="1264355" y="4830555"/>
            <a:chExt cx="6012788" cy="16989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081875-0A48-2F9E-8005-0A18E7FFC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964" y="4830555"/>
              <a:ext cx="2975179" cy="169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E59B42E-5B59-8E76-00EB-4FCC823E93A1}"/>
                </a:ext>
              </a:extLst>
            </p:cNvPr>
            <p:cNvSpPr/>
            <p:nvPr/>
          </p:nvSpPr>
          <p:spPr>
            <a:xfrm>
              <a:off x="1683678" y="5320258"/>
              <a:ext cx="1949695" cy="34173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Density functional theory (DFT)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8DAEB5C-1589-BD51-CB1E-587DAD451106}"/>
                </a:ext>
              </a:extLst>
            </p:cNvPr>
            <p:cNvSpPr/>
            <p:nvPr/>
          </p:nvSpPr>
          <p:spPr>
            <a:xfrm>
              <a:off x="1432832" y="6174082"/>
              <a:ext cx="2077573" cy="3554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Coupled Cluster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CCSD, CCSD[T], etc.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173ACF-6625-7D23-6A22-87481545CECC}"/>
                </a:ext>
              </a:extLst>
            </p:cNvPr>
            <p:cNvSpPr/>
            <p:nvPr/>
          </p:nvSpPr>
          <p:spPr>
            <a:xfrm>
              <a:off x="1264355" y="5742807"/>
              <a:ext cx="2593038" cy="3417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Møller</a:t>
              </a:r>
              <a:r>
                <a:rPr lang="en-US" sz="1200" dirty="0">
                  <a:solidFill>
                    <a:schemeClr val="tx1"/>
                  </a:solidFill>
                </a:rPr>
                <a:t>–</a:t>
              </a:r>
              <a:r>
                <a:rPr lang="en-US" sz="1200" dirty="0" err="1">
                  <a:solidFill>
                    <a:schemeClr val="tx1"/>
                  </a:solidFill>
                </a:rPr>
                <a:t>Plesset</a:t>
              </a:r>
              <a:r>
                <a:rPr lang="en-US" sz="1200" dirty="0">
                  <a:solidFill>
                    <a:schemeClr val="tx1"/>
                  </a:solidFill>
                </a:rPr>
                <a:t> perturbation theory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MP2, MP3, etc.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20FCE0-97C5-08DB-B35B-2C99FFF7CCA1}"/>
                </a:ext>
              </a:extLst>
            </p:cNvPr>
            <p:cNvSpPr/>
            <p:nvPr/>
          </p:nvSpPr>
          <p:spPr>
            <a:xfrm>
              <a:off x="2004436" y="4916339"/>
              <a:ext cx="1949695" cy="3231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Hartree</a:t>
              </a:r>
              <a:r>
                <a:rPr lang="en-US" sz="1200" dirty="0">
                  <a:solidFill>
                    <a:schemeClr val="tx1"/>
                  </a:solidFill>
                </a:rPr>
                <a:t>–</a:t>
              </a:r>
              <a:r>
                <a:rPr lang="en-US" sz="1200" dirty="0" err="1">
                  <a:solidFill>
                    <a:schemeClr val="tx1"/>
                  </a:solidFill>
                </a:rPr>
                <a:t>Fock</a:t>
              </a:r>
              <a:r>
                <a:rPr lang="en-US" sz="1200" dirty="0">
                  <a:solidFill>
                    <a:schemeClr val="tx1"/>
                  </a:solidFill>
                </a:rPr>
                <a:t> (HF)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137F1D-A7EA-2E3D-7683-48BA2CCA4AD5}"/>
              </a:ext>
            </a:extLst>
          </p:cNvPr>
          <p:cNvSpPr txBox="1"/>
          <p:nvPr/>
        </p:nvSpPr>
        <p:spPr>
          <a:xfrm>
            <a:off x="8077270" y="4459149"/>
            <a:ext cx="252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STO-3G</a:t>
            </a:r>
          </a:p>
          <a:p>
            <a:r>
              <a:rPr lang="en-US" sz="1200" dirty="0"/>
              <a:t>6-31G(d) </a:t>
            </a:r>
          </a:p>
          <a:p>
            <a:r>
              <a:rPr lang="en-US" sz="1200" dirty="0"/>
              <a:t>6-31G(</a:t>
            </a:r>
            <a:r>
              <a:rPr lang="en-US" sz="1200" dirty="0" err="1"/>
              <a:t>d,p</a:t>
            </a:r>
            <a:r>
              <a:rPr lang="en-US" sz="1200" dirty="0"/>
              <a:t>)</a:t>
            </a:r>
          </a:p>
          <a:p>
            <a:r>
              <a:rPr lang="en-US" sz="1200" dirty="0"/>
              <a:t>cc-</a:t>
            </a:r>
            <a:r>
              <a:rPr lang="en-US" sz="1200" dirty="0" err="1"/>
              <a:t>pVTZ</a:t>
            </a:r>
            <a:r>
              <a:rPr lang="en-US" sz="1200" dirty="0"/>
              <a:t> </a:t>
            </a:r>
          </a:p>
          <a:p>
            <a:r>
              <a:rPr lang="en-US" sz="1200" dirty="0"/>
              <a:t>cc-</a:t>
            </a:r>
            <a:r>
              <a:rPr lang="en-US" sz="1200" dirty="0" err="1"/>
              <a:t>pVQZ</a:t>
            </a:r>
            <a:endParaRPr lang="en-US" sz="1200" dirty="0"/>
          </a:p>
          <a:p>
            <a:r>
              <a:rPr lang="en-US" sz="1200" dirty="0" err="1"/>
              <a:t>aug</a:t>
            </a:r>
            <a:r>
              <a:rPr lang="en-US" sz="1200" dirty="0"/>
              <a:t>-cc-</a:t>
            </a:r>
            <a:r>
              <a:rPr lang="en-US" sz="1200" dirty="0" err="1"/>
              <a:t>pVTZ</a:t>
            </a:r>
            <a:endParaRPr lang="en-US" sz="1200" dirty="0"/>
          </a:p>
          <a:p>
            <a:r>
              <a:rPr lang="en-US" sz="1200" dirty="0"/>
              <a:t>cc-</a:t>
            </a:r>
            <a:r>
              <a:rPr lang="en-US" sz="1200" dirty="0" err="1"/>
              <a:t>pCVTZ</a:t>
            </a:r>
            <a:endParaRPr lang="en-US" sz="1200" dirty="0"/>
          </a:p>
          <a:p>
            <a:r>
              <a:rPr lang="en-US" sz="1200" dirty="0"/>
              <a:t>D95</a:t>
            </a:r>
          </a:p>
          <a:p>
            <a:r>
              <a:rPr lang="en-US" sz="1200" dirty="0"/>
              <a:t>Def2-TZVP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9A4C7-D7CE-ED04-F0D2-3E0A67A9D2D1}"/>
              </a:ext>
            </a:extLst>
          </p:cNvPr>
          <p:cNvSpPr txBox="1"/>
          <p:nvPr/>
        </p:nvSpPr>
        <p:spPr>
          <a:xfrm>
            <a:off x="2811216" y="4157232"/>
            <a:ext cx="1391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Levels of 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E366C-C490-D91D-42C3-8359D7F34EB1}"/>
              </a:ext>
            </a:extLst>
          </p:cNvPr>
          <p:cNvSpPr txBox="1"/>
          <p:nvPr/>
        </p:nvSpPr>
        <p:spPr>
          <a:xfrm>
            <a:off x="5647526" y="4174600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DFT Functionals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3E18F-C78D-5D48-B471-96F402877CAA}"/>
              </a:ext>
            </a:extLst>
          </p:cNvPr>
          <p:cNvSpPr txBox="1"/>
          <p:nvPr/>
        </p:nvSpPr>
        <p:spPr>
          <a:xfrm>
            <a:off x="8095670" y="4174600"/>
            <a:ext cx="8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Basis Set</a:t>
            </a:r>
          </a:p>
        </p:txBody>
      </p:sp>
    </p:spTree>
    <p:extLst>
      <p:ext uri="{BB962C8B-B14F-4D97-AF65-F5344CB8AC3E}">
        <p14:creationId xmlns:p14="http://schemas.microsoft.com/office/powerpoint/2010/main" val="25047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09CD1-BBF8-26B5-228C-3E6E4341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595CC987-3FF5-820F-AF76-872E4B53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73" y="2067083"/>
            <a:ext cx="1941209" cy="17743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302DFC-356C-938B-D445-02FE44EA68DE}"/>
              </a:ext>
            </a:extLst>
          </p:cNvPr>
          <p:cNvGrpSpPr/>
          <p:nvPr/>
        </p:nvGrpSpPr>
        <p:grpSpPr>
          <a:xfrm>
            <a:off x="197969" y="2251861"/>
            <a:ext cx="3269182" cy="1677718"/>
            <a:chOff x="-210554" y="3429000"/>
            <a:chExt cx="6847024" cy="3513840"/>
          </a:xfrm>
        </p:grpSpPr>
        <p:pic>
          <p:nvPicPr>
            <p:cNvPr id="18" name="Picture 17" descr="A group of spheres with white and red dots&#10;&#10;AI-generated content may be incorrect.">
              <a:extLst>
                <a:ext uri="{FF2B5EF4-FFF2-40B4-BE49-F238E27FC236}">
                  <a16:creationId xmlns:a16="http://schemas.microsoft.com/office/drawing/2014/main" id="{77E6E7DC-67FB-0BC9-8EDA-6BDDC585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453"/>
            <a:stretch>
              <a:fillRect/>
            </a:stretch>
          </p:blipFill>
          <p:spPr>
            <a:xfrm flipH="1">
              <a:off x="-210554" y="3591611"/>
              <a:ext cx="6774694" cy="335122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6ED22D-BB7D-DDB8-9A8C-351E53B734D8}"/>
                </a:ext>
              </a:extLst>
            </p:cNvPr>
            <p:cNvSpPr/>
            <p:nvPr/>
          </p:nvSpPr>
          <p:spPr>
            <a:xfrm>
              <a:off x="6034249" y="3429000"/>
              <a:ext cx="602221" cy="49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0F31C0-56F3-A143-92E4-9DAD3E0C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167"/>
          <a:stretch>
            <a:fillRect/>
          </a:stretch>
        </p:blipFill>
        <p:spPr>
          <a:xfrm>
            <a:off x="6455913" y="2293546"/>
            <a:ext cx="2526001" cy="14636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1D2B-0DF5-FA76-07E9-F27CAADE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77FF41-4538-2077-A6EE-E924145FE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34" b="77223"/>
          <a:stretch/>
        </p:blipFill>
        <p:spPr>
          <a:xfrm>
            <a:off x="7113939" y="1925392"/>
            <a:ext cx="1209948" cy="7839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DB2073A-9ABF-86D7-8CF8-CEF01320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386" y="490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ptos" panose="020B0004020202020204" pitchFamily="34" charset="0"/>
              </a:rPr>
              <a:t>Electrostatic Potential Fitting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6CDD8-9752-1B1A-9355-B71C3AEB10E7}"/>
              </a:ext>
            </a:extLst>
          </p:cNvPr>
          <p:cNvGrpSpPr/>
          <p:nvPr/>
        </p:nvGrpSpPr>
        <p:grpSpPr>
          <a:xfrm>
            <a:off x="83212" y="4959700"/>
            <a:ext cx="6012788" cy="1698978"/>
            <a:chOff x="1264355" y="4830555"/>
            <a:chExt cx="6012788" cy="16989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88E5F8E-729A-094B-6430-A3FC6BAB6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964" y="4830555"/>
              <a:ext cx="2975179" cy="169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70EC83C-102D-1AC7-6617-E3D7394C862A}"/>
                </a:ext>
              </a:extLst>
            </p:cNvPr>
            <p:cNvSpPr/>
            <p:nvPr/>
          </p:nvSpPr>
          <p:spPr>
            <a:xfrm>
              <a:off x="1683678" y="5320258"/>
              <a:ext cx="1949695" cy="34173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Density functional theory (DFT)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4B4070A-EDBF-5F3D-B02F-5E28BCBA69FF}"/>
                </a:ext>
              </a:extLst>
            </p:cNvPr>
            <p:cNvSpPr/>
            <p:nvPr/>
          </p:nvSpPr>
          <p:spPr>
            <a:xfrm>
              <a:off x="1432832" y="6174082"/>
              <a:ext cx="2077573" cy="3554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Coupled Cluster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CCSD, CCSD[T], etc.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E5C0182-90BD-B585-70F3-42B29D9FF6C2}"/>
                </a:ext>
              </a:extLst>
            </p:cNvPr>
            <p:cNvSpPr/>
            <p:nvPr/>
          </p:nvSpPr>
          <p:spPr>
            <a:xfrm>
              <a:off x="1264355" y="5742807"/>
              <a:ext cx="2593038" cy="3417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Møller</a:t>
              </a:r>
              <a:r>
                <a:rPr lang="en-US" sz="1200" dirty="0">
                  <a:solidFill>
                    <a:schemeClr val="tx1"/>
                  </a:solidFill>
                </a:rPr>
                <a:t>–</a:t>
              </a:r>
              <a:r>
                <a:rPr lang="en-US" sz="1200" dirty="0" err="1">
                  <a:solidFill>
                    <a:schemeClr val="tx1"/>
                  </a:solidFill>
                </a:rPr>
                <a:t>Plesset</a:t>
              </a:r>
              <a:r>
                <a:rPr lang="en-US" sz="1200" dirty="0">
                  <a:solidFill>
                    <a:schemeClr val="tx1"/>
                  </a:solidFill>
                </a:rPr>
                <a:t> perturbation theory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MP2, MP3, etc.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99056A-E4D8-5973-A5C9-39F00C89D9AF}"/>
                </a:ext>
              </a:extLst>
            </p:cNvPr>
            <p:cNvSpPr/>
            <p:nvPr/>
          </p:nvSpPr>
          <p:spPr>
            <a:xfrm>
              <a:off x="2004436" y="4916339"/>
              <a:ext cx="1949695" cy="3231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Hartree</a:t>
              </a:r>
              <a:r>
                <a:rPr lang="en-US" sz="1200" dirty="0">
                  <a:solidFill>
                    <a:schemeClr val="tx1"/>
                  </a:solidFill>
                </a:rPr>
                <a:t>–</a:t>
              </a:r>
              <a:r>
                <a:rPr lang="en-US" sz="1200" dirty="0" err="1">
                  <a:solidFill>
                    <a:schemeClr val="tx1"/>
                  </a:solidFill>
                </a:rPr>
                <a:t>Fock</a:t>
              </a:r>
              <a:r>
                <a:rPr lang="en-US" sz="1200" dirty="0">
                  <a:solidFill>
                    <a:schemeClr val="tx1"/>
                  </a:solidFill>
                </a:rPr>
                <a:t> (HF)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90A615-167E-AEE6-4AA5-18FF830B6471}"/>
              </a:ext>
            </a:extLst>
          </p:cNvPr>
          <p:cNvSpPr txBox="1"/>
          <p:nvPr/>
        </p:nvSpPr>
        <p:spPr>
          <a:xfrm>
            <a:off x="6230082" y="4965791"/>
            <a:ext cx="252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STO-3G</a:t>
            </a:r>
          </a:p>
          <a:p>
            <a:r>
              <a:rPr lang="en-US" sz="1200" dirty="0"/>
              <a:t>6-31G(d) </a:t>
            </a:r>
          </a:p>
          <a:p>
            <a:r>
              <a:rPr lang="en-US" sz="1200" dirty="0"/>
              <a:t>6-31G(</a:t>
            </a:r>
            <a:r>
              <a:rPr lang="en-US" sz="1200" dirty="0" err="1"/>
              <a:t>d,p</a:t>
            </a:r>
            <a:r>
              <a:rPr lang="en-US" sz="1200" dirty="0"/>
              <a:t>)</a:t>
            </a:r>
          </a:p>
          <a:p>
            <a:r>
              <a:rPr lang="en-US" sz="1200" dirty="0"/>
              <a:t>cc-</a:t>
            </a:r>
            <a:r>
              <a:rPr lang="en-US" sz="1200" dirty="0" err="1"/>
              <a:t>pVTZ</a:t>
            </a:r>
            <a:r>
              <a:rPr lang="en-US" sz="1200" dirty="0"/>
              <a:t> </a:t>
            </a:r>
          </a:p>
          <a:p>
            <a:r>
              <a:rPr lang="en-US" sz="1200" dirty="0"/>
              <a:t>cc-</a:t>
            </a:r>
            <a:r>
              <a:rPr lang="en-US" sz="1200" dirty="0" err="1"/>
              <a:t>pVQZ</a:t>
            </a:r>
            <a:endParaRPr lang="en-US" sz="1200" dirty="0"/>
          </a:p>
          <a:p>
            <a:r>
              <a:rPr lang="en-US" sz="1200" dirty="0" err="1"/>
              <a:t>aug</a:t>
            </a:r>
            <a:r>
              <a:rPr lang="en-US" sz="1200" dirty="0"/>
              <a:t>-cc-</a:t>
            </a:r>
            <a:r>
              <a:rPr lang="en-US" sz="1200" dirty="0" err="1"/>
              <a:t>pVTZ</a:t>
            </a:r>
            <a:endParaRPr lang="en-US" sz="1200" dirty="0"/>
          </a:p>
          <a:p>
            <a:r>
              <a:rPr lang="en-US" sz="1200" dirty="0"/>
              <a:t>cc-</a:t>
            </a:r>
            <a:r>
              <a:rPr lang="en-US" sz="1200" dirty="0" err="1"/>
              <a:t>pCVTZ</a:t>
            </a:r>
            <a:endParaRPr lang="en-US" sz="1200" dirty="0"/>
          </a:p>
          <a:p>
            <a:r>
              <a:rPr lang="en-US" sz="1200" dirty="0"/>
              <a:t>D95</a:t>
            </a:r>
          </a:p>
          <a:p>
            <a:r>
              <a:rPr lang="en-US" sz="1200" dirty="0"/>
              <a:t>Def2-TZVP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4BDC2-50E9-1BDD-69BE-83898D9CAFD5}"/>
              </a:ext>
            </a:extLst>
          </p:cNvPr>
          <p:cNvSpPr txBox="1"/>
          <p:nvPr/>
        </p:nvSpPr>
        <p:spPr>
          <a:xfrm>
            <a:off x="964028" y="4663874"/>
            <a:ext cx="1391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Levels of 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1AA56-D4A3-5FC0-C29A-4136B6D63D86}"/>
              </a:ext>
            </a:extLst>
          </p:cNvPr>
          <p:cNvSpPr txBox="1"/>
          <p:nvPr/>
        </p:nvSpPr>
        <p:spPr>
          <a:xfrm>
            <a:off x="3800338" y="468124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DFT Functionals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177D7-E889-FCD9-3B81-F485B2B2D67C}"/>
              </a:ext>
            </a:extLst>
          </p:cNvPr>
          <p:cNvSpPr txBox="1"/>
          <p:nvPr/>
        </p:nvSpPr>
        <p:spPr>
          <a:xfrm>
            <a:off x="6248482" y="4681242"/>
            <a:ext cx="8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Basis 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03CFEA-280D-ECA9-BB27-5C697EB8A9A4}"/>
              </a:ext>
            </a:extLst>
          </p:cNvPr>
          <p:cNvGrpSpPr/>
          <p:nvPr/>
        </p:nvGrpSpPr>
        <p:grpSpPr>
          <a:xfrm>
            <a:off x="2105213" y="3732192"/>
            <a:ext cx="3154264" cy="935192"/>
            <a:chOff x="4078949" y="3969313"/>
            <a:chExt cx="3136138" cy="929818"/>
          </a:xfrm>
        </p:grpSpPr>
        <p:pic>
          <p:nvPicPr>
            <p:cNvPr id="23" name="Picture 22" descr="A mathematical equation with numbers and symbols&#10;&#10;AI-generated content may be incorrect.">
              <a:extLst>
                <a:ext uri="{FF2B5EF4-FFF2-40B4-BE49-F238E27FC236}">
                  <a16:creationId xmlns:a16="http://schemas.microsoft.com/office/drawing/2014/main" id="{463CEB21-0667-0C11-D26E-513C4BFD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62483"/>
            <a:stretch>
              <a:fillRect/>
            </a:stretch>
          </p:blipFill>
          <p:spPr>
            <a:xfrm>
              <a:off x="4078949" y="3969313"/>
              <a:ext cx="943401" cy="929818"/>
            </a:xfrm>
            <a:prstGeom prst="rect">
              <a:avLst/>
            </a:prstGeom>
          </p:spPr>
        </p:pic>
        <p:pic>
          <p:nvPicPr>
            <p:cNvPr id="22" name="Picture 21" descr="A math equations with numbers and symbols&#10;&#10;AI-generated content may be incorrect.">
              <a:extLst>
                <a:ext uri="{FF2B5EF4-FFF2-40B4-BE49-F238E27FC236}">
                  <a16:creationId xmlns:a16="http://schemas.microsoft.com/office/drawing/2014/main" id="{3ED6DA2E-B01C-C9FA-C190-EF64991E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3164"/>
            <a:stretch>
              <a:fillRect/>
            </a:stretch>
          </p:blipFill>
          <p:spPr>
            <a:xfrm>
              <a:off x="5005952" y="4000309"/>
              <a:ext cx="2209135" cy="71878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3B2803-317B-5B91-1244-125C9A526520}"/>
              </a:ext>
            </a:extLst>
          </p:cNvPr>
          <p:cNvSpPr txBox="1"/>
          <p:nvPr/>
        </p:nvSpPr>
        <p:spPr>
          <a:xfrm>
            <a:off x="252672" y="1748501"/>
            <a:ext cx="422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Electronic structure (Quantum Chemistry)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8EF90-66D9-017E-72E1-A701B4576264}"/>
              </a:ext>
            </a:extLst>
          </p:cNvPr>
          <p:cNvSpPr txBox="1"/>
          <p:nvPr/>
        </p:nvSpPr>
        <p:spPr>
          <a:xfrm>
            <a:off x="4132679" y="1748501"/>
            <a:ext cx="2472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Electrostatic Potential (ESP)</a:t>
            </a:r>
          </a:p>
        </p:txBody>
      </p:sp>
      <p:pic>
        <p:nvPicPr>
          <p:cNvPr id="26" name="Picture 25" descr="A dron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7AC2D002-B9BB-17FB-7EFD-0D063888F5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824" t="16445" r="30823" b="21755"/>
          <a:stretch/>
        </p:blipFill>
        <p:spPr>
          <a:xfrm>
            <a:off x="9490446" y="1496006"/>
            <a:ext cx="2713450" cy="2261207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7E196C62-5B8E-7AF5-2B15-205B89FD6AAC}"/>
              </a:ext>
            </a:extLst>
          </p:cNvPr>
          <p:cNvSpPr/>
          <p:nvPr/>
        </p:nvSpPr>
        <p:spPr>
          <a:xfrm>
            <a:off x="3800338" y="2834810"/>
            <a:ext cx="332341" cy="3694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D86D64-6E6E-5A6C-A6F7-A481F71056F6}"/>
                  </a:ext>
                </a:extLst>
              </p:cNvPr>
              <p:cNvSpPr txBox="1"/>
              <p:nvPr/>
            </p:nvSpPr>
            <p:spPr>
              <a:xfrm>
                <a:off x="4764190" y="3547424"/>
                <a:ext cx="6094140" cy="581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AU" sz="24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AU" sz="2400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AU" sz="24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AU" sz="24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D86D64-6E6E-5A6C-A6F7-A481F7105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90" y="3547424"/>
                <a:ext cx="6094140" cy="581378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>
            <a:extLst>
              <a:ext uri="{FF2B5EF4-FFF2-40B4-BE49-F238E27FC236}">
                <a16:creationId xmlns:a16="http://schemas.microsoft.com/office/drawing/2014/main" id="{D4EFFEA7-8D7C-0647-8D72-B8755AEF01CE}"/>
              </a:ext>
            </a:extLst>
          </p:cNvPr>
          <p:cNvSpPr/>
          <p:nvPr/>
        </p:nvSpPr>
        <p:spPr>
          <a:xfrm>
            <a:off x="9207745" y="2834810"/>
            <a:ext cx="332341" cy="3694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7E30-8DBA-9D2C-19BF-F5A4759B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3C099-DACF-461E-82CE-B4975548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EC60454-72FD-DAF9-6B62-2479703A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96823"/>
              </p:ext>
            </p:extLst>
          </p:nvPr>
        </p:nvGraphicFramePr>
        <p:xfrm>
          <a:off x="1837148" y="1046936"/>
          <a:ext cx="8002697" cy="117693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54408">
                  <a:extLst>
                    <a:ext uri="{9D8B030D-6E8A-4147-A177-3AD203B41FA5}">
                      <a16:colId xmlns:a16="http://schemas.microsoft.com/office/drawing/2014/main" val="2503339981"/>
                    </a:ext>
                  </a:extLst>
                </a:gridCol>
                <a:gridCol w="610425">
                  <a:extLst>
                    <a:ext uri="{9D8B030D-6E8A-4147-A177-3AD203B41FA5}">
                      <a16:colId xmlns:a16="http://schemas.microsoft.com/office/drawing/2014/main" val="4238594636"/>
                    </a:ext>
                  </a:extLst>
                </a:gridCol>
                <a:gridCol w="1010954">
                  <a:extLst>
                    <a:ext uri="{9D8B030D-6E8A-4147-A177-3AD203B41FA5}">
                      <a16:colId xmlns:a16="http://schemas.microsoft.com/office/drawing/2014/main" val="4276234078"/>
                    </a:ext>
                  </a:extLst>
                </a:gridCol>
                <a:gridCol w="1210963">
                  <a:extLst>
                    <a:ext uri="{9D8B030D-6E8A-4147-A177-3AD203B41FA5}">
                      <a16:colId xmlns:a16="http://schemas.microsoft.com/office/drawing/2014/main" val="1949842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46590495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3031749479"/>
                    </a:ext>
                  </a:extLst>
                </a:gridCol>
                <a:gridCol w="1334529">
                  <a:extLst>
                    <a:ext uri="{9D8B030D-6E8A-4147-A177-3AD203B41FA5}">
                      <a16:colId xmlns:a16="http://schemas.microsoft.com/office/drawing/2014/main" val="338751993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165413114"/>
                    </a:ext>
                  </a:extLst>
                </a:gridCol>
              </a:tblGrid>
              <a:tr h="540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Force Field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N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AUE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RMSE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AE (kJ·mol</a:t>
                      </a:r>
                      <a:r>
                        <a:rPr lang="en-US" sz="1600" b="1" baseline="30000">
                          <a:effectLst/>
                        </a:rPr>
                        <a:t>-1</a:t>
                      </a:r>
                      <a:r>
                        <a:rPr lang="en-US" sz="1600" b="1">
                          <a:effectLst/>
                        </a:rPr>
                        <a:t>)</a:t>
                      </a:r>
                      <a:endParaRPr lang="en-AU" sz="1600" b="1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slope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intercept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</a:t>
                      </a:r>
                      <a:r>
                        <a:rPr lang="en-US" sz="1600" b="1" baseline="30000" dirty="0">
                          <a:effectLst/>
                        </a:rPr>
                        <a:t>2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647248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ATB3.0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685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3.8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5.5 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–1.0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471805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–1.0</a:t>
                      </a:r>
                      <a:endParaRPr lang="en-AU" sz="16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0.90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1688840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ATB4.0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707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3.2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4.37 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0.2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1.08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471805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432FF"/>
                          </a:solidFill>
                          <a:effectLst/>
                        </a:rPr>
                        <a:t>0.95</a:t>
                      </a:r>
                      <a:endParaRPr lang="en-AU" sz="1600" b="1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extLst>
                  <a:ext uri="{0D108BD9-81ED-4DB2-BD59-A6C34878D82A}">
                    <a16:rowId xmlns:a16="http://schemas.microsoft.com/office/drawing/2014/main" val="410963964"/>
                  </a:ext>
                </a:extLst>
              </a:tr>
            </a:tbl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371B6AB-D879-8A08-1050-1FD154FB7634}"/>
              </a:ext>
            </a:extLst>
          </p:cNvPr>
          <p:cNvSpPr txBox="1">
            <a:spLocks/>
          </p:cNvSpPr>
          <p:nvPr/>
        </p:nvSpPr>
        <p:spPr>
          <a:xfrm>
            <a:off x="1723697" y="-441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8E32CD4-2266-4E80-8149-05362662C50E}"/>
              </a:ext>
            </a:extLst>
          </p:cNvPr>
          <p:cNvSpPr txBox="1">
            <a:spLocks/>
          </p:cNvSpPr>
          <p:nvPr/>
        </p:nvSpPr>
        <p:spPr>
          <a:xfrm>
            <a:off x="972144" y="-96064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212121"/>
                </a:solidFill>
                <a:latin typeface="Aptos" panose="020B0004020202020204" pitchFamily="34" charset="0"/>
              </a:rPr>
              <a:t>Solvation Free Energy in Water</a:t>
            </a:r>
          </a:p>
        </p:txBody>
      </p:sp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7D6FA39A-B89C-942A-443E-1C60B4AE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671" y="2360395"/>
            <a:ext cx="5996807" cy="44976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5D0A35-C6D3-1D6A-1E26-EDBE548EFEAC}"/>
              </a:ext>
            </a:extLst>
          </p:cNvPr>
          <p:cNvSpPr txBox="1"/>
          <p:nvPr/>
        </p:nvSpPr>
        <p:spPr>
          <a:xfrm>
            <a:off x="303597" y="2412262"/>
            <a:ext cx="4274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ATB3.0 -  B3LYP/6-31Gd   (PCM</a:t>
            </a:r>
            <a:r>
              <a:rPr lang="en-US" sz="2000" baseline="30000" dirty="0"/>
              <a:t>1</a:t>
            </a:r>
            <a:r>
              <a:rPr lang="en-US" sz="2000" dirty="0"/>
              <a:t> water)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ATB4.0 -  </a:t>
            </a:r>
            <a:r>
              <a:rPr lang="el-GR" sz="2000" b="1" dirty="0">
                <a:solidFill>
                  <a:srgbClr val="0432FF"/>
                </a:solidFill>
              </a:rPr>
              <a:t>ω</a:t>
            </a:r>
            <a:r>
              <a:rPr lang="en-AU" sz="2000" b="1" dirty="0">
                <a:solidFill>
                  <a:srgbClr val="0432FF"/>
                </a:solidFill>
              </a:rPr>
              <a:t>B97X</a:t>
            </a:r>
            <a:r>
              <a:rPr lang="en-US" sz="2000" dirty="0">
                <a:solidFill>
                  <a:srgbClr val="0432FF"/>
                </a:solidFill>
              </a:rPr>
              <a:t>/6-31Gd (</a:t>
            </a:r>
            <a:r>
              <a:rPr lang="en-US" sz="2000" b="1" dirty="0">
                <a:solidFill>
                  <a:srgbClr val="0432FF"/>
                </a:solidFill>
              </a:rPr>
              <a:t>SMD</a:t>
            </a:r>
            <a:r>
              <a:rPr lang="en-US" sz="2000" baseline="30000" dirty="0">
                <a:solidFill>
                  <a:srgbClr val="0432FF"/>
                </a:solidFill>
              </a:rPr>
              <a:t>2</a:t>
            </a:r>
            <a:r>
              <a:rPr lang="en-US" sz="2000" dirty="0">
                <a:solidFill>
                  <a:srgbClr val="0432FF"/>
                </a:solidFill>
              </a:rPr>
              <a:t> water) </a:t>
            </a:r>
          </a:p>
        </p:txBody>
      </p:sp>
      <p:pic>
        <p:nvPicPr>
          <p:cNvPr id="23" name="Picture 22" descr="Radar chart&#10;&#10;Description automatically generated with medium confidence">
            <a:extLst>
              <a:ext uri="{FF2B5EF4-FFF2-40B4-BE49-F238E27FC236}">
                <a16:creationId xmlns:a16="http://schemas.microsoft.com/office/drawing/2014/main" id="{30552DAC-03AF-552E-21BB-BACA2468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983" y="4557514"/>
            <a:ext cx="1688830" cy="157916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70DB3D-D7B9-95D1-23C9-AB48A0A3BD08}"/>
              </a:ext>
            </a:extLst>
          </p:cNvPr>
          <p:cNvCxnSpPr>
            <a:cxnSpLocks/>
          </p:cNvCxnSpPr>
          <p:nvPr/>
        </p:nvCxnSpPr>
        <p:spPr>
          <a:xfrm flipH="1" flipV="1">
            <a:off x="8726311" y="4309432"/>
            <a:ext cx="541867" cy="6802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AF38-5DB9-DB7D-E88C-2DE9ED605B47}"/>
              </a:ext>
            </a:extLst>
          </p:cNvPr>
          <p:cNvSpPr txBox="1"/>
          <p:nvPr/>
        </p:nvSpPr>
        <p:spPr>
          <a:xfrm>
            <a:off x="41891" y="6427113"/>
            <a:ext cx="46201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 </a:t>
            </a:r>
            <a:r>
              <a:rPr lang="en-US" sz="1100" dirty="0" err="1"/>
              <a:t>Mennucci</a:t>
            </a:r>
            <a:r>
              <a:rPr lang="en-US" sz="1100" dirty="0"/>
              <a:t>, et al. </a:t>
            </a:r>
            <a:r>
              <a:rPr lang="en-US" sz="1100" i="1" dirty="0"/>
              <a:t>The Journal of Physical Chemistry A</a:t>
            </a:r>
            <a:r>
              <a:rPr lang="en-US" sz="1100" dirty="0"/>
              <a:t> </a:t>
            </a:r>
            <a:r>
              <a:rPr lang="en-AU" sz="1100" dirty="0"/>
              <a:t>106 (</a:t>
            </a:r>
            <a:r>
              <a:rPr lang="en-AU" sz="1100" b="1" dirty="0"/>
              <a:t>2002</a:t>
            </a:r>
            <a:r>
              <a:rPr lang="en-AU" sz="1100" dirty="0"/>
              <a:t>), 106, 6102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 </a:t>
            </a:r>
            <a:r>
              <a:rPr lang="en-AU" sz="1100" dirty="0" err="1"/>
              <a:t>Marenich</a:t>
            </a:r>
            <a:r>
              <a:rPr lang="en-AU" sz="1100" dirty="0"/>
              <a:t>, et al. </a:t>
            </a:r>
            <a:r>
              <a:rPr lang="en-AU" sz="1100" i="1" dirty="0"/>
              <a:t>The Journal of Physical Chemistry B</a:t>
            </a:r>
            <a:r>
              <a:rPr lang="en-AU" sz="1100" dirty="0"/>
              <a:t> (</a:t>
            </a:r>
            <a:r>
              <a:rPr lang="en-AU" sz="1100" b="1" dirty="0"/>
              <a:t>2009</a:t>
            </a:r>
            <a:r>
              <a:rPr lang="en-AU" sz="1100" dirty="0"/>
              <a:t>), 113, 6378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442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.2">
            <a:extLst>
              <a:ext uri="{FF2B5EF4-FFF2-40B4-BE49-F238E27FC236}">
                <a16:creationId xmlns:a16="http://schemas.microsoft.com/office/drawing/2014/main" id="{2614CC3E-6F1D-F67C-A1B3-0CF1037B8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29916" b="33574"/>
          <a:stretch>
            <a:fillRect/>
          </a:stretch>
        </p:blipFill>
        <p:spPr bwMode="auto">
          <a:xfrm>
            <a:off x="3315454" y="4960361"/>
            <a:ext cx="5536406" cy="16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20884D8-B920-AE02-D066-6DE9C30C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2" y="1370390"/>
            <a:ext cx="2851704" cy="2606536"/>
          </a:xfrm>
          <a:prstGeom prst="rect">
            <a:avLst/>
          </a:prstGeom>
        </p:spPr>
      </p:pic>
      <p:pic>
        <p:nvPicPr>
          <p:cNvPr id="6" name="Picture 5" descr="A dron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B406E719-B729-7CA1-0A91-B25B87798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4" t="16445" r="30823" b="21755"/>
          <a:stretch/>
        </p:blipFill>
        <p:spPr>
          <a:xfrm>
            <a:off x="5913594" y="1466300"/>
            <a:ext cx="2950709" cy="2458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6EB37-3958-03C3-543C-6809D32BA495}"/>
              </a:ext>
            </a:extLst>
          </p:cNvPr>
          <p:cNvSpPr txBox="1"/>
          <p:nvPr/>
        </p:nvSpPr>
        <p:spPr>
          <a:xfrm>
            <a:off x="3869557" y="256234"/>
            <a:ext cx="454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Intricate Electrostatic </a:t>
            </a:r>
            <a:r>
              <a:rPr lang="en-US" sz="2800" dirty="0">
                <a:latin typeface="Aptos" panose="020B0004020202020204" pitchFamily="34" charset="0"/>
              </a:rPr>
              <a:t>Structure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BF526-8017-8C1D-452F-12503357ED74}"/>
              </a:ext>
            </a:extLst>
          </p:cNvPr>
          <p:cNvSpPr txBox="1"/>
          <p:nvPr/>
        </p:nvSpPr>
        <p:spPr>
          <a:xfrm>
            <a:off x="4535977" y="1141219"/>
            <a:ext cx="258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 Deviation 2.8 kJ/mol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69F5E-0EA8-5C3D-CBF0-26B0F9D76BFA}"/>
              </a:ext>
            </a:extLst>
          </p:cNvPr>
          <p:cNvSpPr txBox="1"/>
          <p:nvPr/>
        </p:nvSpPr>
        <p:spPr>
          <a:xfrm>
            <a:off x="4329699" y="4471655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 Deviations of 10-20 kJ/mol</a:t>
            </a:r>
          </a:p>
        </p:txBody>
      </p:sp>
    </p:spTree>
    <p:extLst>
      <p:ext uri="{BB962C8B-B14F-4D97-AF65-F5344CB8AC3E}">
        <p14:creationId xmlns:p14="http://schemas.microsoft.com/office/powerpoint/2010/main" val="192350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14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254C1B-7862-3F4B-B6A7-2A8CA113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4991"/>
            <a:ext cx="8229600" cy="1035113"/>
          </a:xfrm>
        </p:spPr>
        <p:txBody>
          <a:bodyPr>
            <a:noAutofit/>
          </a:bodyPr>
          <a:lstStyle/>
          <a:p>
            <a:pPr algn="ctr"/>
            <a:r>
              <a:rPr lang="en-AU" sz="3600" dirty="0">
                <a:latin typeface="Aptos" panose="020B0004020202020204" pitchFamily="34" charset="0"/>
              </a:rPr>
              <a:t>Halogen Electrostatic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B4290-C701-4247-AD44-3D8AE470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092200"/>
            <a:ext cx="11061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57-6AAB-5EBD-3135-C330DEAF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7412-CFD6-74D1-B9AA-A49846AC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0FB8A-D7EA-E890-F4A7-E01AAC965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894331"/>
              </p:ext>
            </p:extLst>
          </p:nvPr>
        </p:nvGraphicFramePr>
        <p:xfrm>
          <a:off x="2376326" y="1046936"/>
          <a:ext cx="6668168" cy="149511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54408">
                  <a:extLst>
                    <a:ext uri="{9D8B030D-6E8A-4147-A177-3AD203B41FA5}">
                      <a16:colId xmlns:a16="http://schemas.microsoft.com/office/drawing/2014/main" val="2503339981"/>
                    </a:ext>
                  </a:extLst>
                </a:gridCol>
                <a:gridCol w="610425">
                  <a:extLst>
                    <a:ext uri="{9D8B030D-6E8A-4147-A177-3AD203B41FA5}">
                      <a16:colId xmlns:a16="http://schemas.microsoft.com/office/drawing/2014/main" val="4238594636"/>
                    </a:ext>
                  </a:extLst>
                </a:gridCol>
                <a:gridCol w="1010954">
                  <a:extLst>
                    <a:ext uri="{9D8B030D-6E8A-4147-A177-3AD203B41FA5}">
                      <a16:colId xmlns:a16="http://schemas.microsoft.com/office/drawing/2014/main" val="4276234078"/>
                    </a:ext>
                  </a:extLst>
                </a:gridCol>
                <a:gridCol w="1210963">
                  <a:extLst>
                    <a:ext uri="{9D8B030D-6E8A-4147-A177-3AD203B41FA5}">
                      <a16:colId xmlns:a16="http://schemas.microsoft.com/office/drawing/2014/main" val="1949842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46590495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3031749479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165413114"/>
                    </a:ext>
                  </a:extLst>
                </a:gridCol>
              </a:tblGrid>
              <a:tr h="540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Force Field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N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AUE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RMSE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AE (kJ·mol</a:t>
                      </a:r>
                      <a:r>
                        <a:rPr lang="en-US" sz="1600" b="1" baseline="30000">
                          <a:effectLst/>
                        </a:rPr>
                        <a:t>-1</a:t>
                      </a:r>
                      <a:r>
                        <a:rPr lang="en-US" sz="1600" b="1">
                          <a:effectLst/>
                        </a:rPr>
                        <a:t>)</a:t>
                      </a:r>
                      <a:endParaRPr lang="en-AU" sz="1600" b="1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slope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</a:t>
                      </a:r>
                      <a:r>
                        <a:rPr lang="en-US" sz="1600" b="1" baseline="30000" dirty="0">
                          <a:effectLst/>
                        </a:rPr>
                        <a:t>2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647248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ATB3.0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685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3.8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5.5 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–1.0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1.0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0.90</a:t>
                      </a:r>
                      <a:endParaRPr lang="en-AU" sz="1600" b="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1688840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ATB4.0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707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3.2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4.37 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0.2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1.08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432FF"/>
                          </a:solidFill>
                          <a:effectLst/>
                        </a:rPr>
                        <a:t>0.95</a:t>
                      </a:r>
                      <a:endParaRPr lang="en-AU" sz="1600" b="0" dirty="0">
                        <a:solidFill>
                          <a:srgbClr val="0432FF"/>
                        </a:solidFill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extLst>
                  <a:ext uri="{0D108BD9-81ED-4DB2-BD59-A6C34878D82A}">
                    <a16:rowId xmlns:a16="http://schemas.microsoft.com/office/drawing/2014/main" val="410963964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 err="1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Chloro</a:t>
                      </a:r>
                      <a:endParaRPr lang="en-AU" sz="1600" b="1" dirty="0">
                        <a:solidFill>
                          <a:srgbClr val="008F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3.9</a:t>
                      </a: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8F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0881" marR="60881" marT="0" marB="0" anchor="ctr"/>
                </a:tc>
                <a:extLst>
                  <a:ext uri="{0D108BD9-81ED-4DB2-BD59-A6C34878D82A}">
                    <a16:rowId xmlns:a16="http://schemas.microsoft.com/office/drawing/2014/main" val="1466637367"/>
                  </a:ext>
                </a:extLst>
              </a:tr>
            </a:tbl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B91C682D-C13E-BEA3-DACA-8744AE5562C3}"/>
              </a:ext>
            </a:extLst>
          </p:cNvPr>
          <p:cNvSpPr txBox="1">
            <a:spLocks/>
          </p:cNvSpPr>
          <p:nvPr/>
        </p:nvSpPr>
        <p:spPr>
          <a:xfrm>
            <a:off x="1723697" y="-441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55C5F9-6FF0-0359-D8E9-53255E785504}"/>
              </a:ext>
            </a:extLst>
          </p:cNvPr>
          <p:cNvSpPr txBox="1">
            <a:spLocks/>
          </p:cNvSpPr>
          <p:nvPr/>
        </p:nvSpPr>
        <p:spPr>
          <a:xfrm>
            <a:off x="963446" y="-14192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212121"/>
                </a:solidFill>
                <a:latin typeface="Aptos" panose="020B0004020202020204" pitchFamily="34" charset="0"/>
              </a:rPr>
              <a:t>Solvation Free Energy in Water</a:t>
            </a: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DC2BDF-DA25-1304-CEC3-70E06594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10" y="2884066"/>
            <a:ext cx="4572000" cy="3657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8E11FE-7677-BA27-371E-31E308613A4D}"/>
              </a:ext>
            </a:extLst>
          </p:cNvPr>
          <p:cNvCxnSpPr>
            <a:cxnSpLocks/>
          </p:cNvCxnSpPr>
          <p:nvPr/>
        </p:nvCxnSpPr>
        <p:spPr>
          <a:xfrm flipH="1" flipV="1">
            <a:off x="7460612" y="4284602"/>
            <a:ext cx="842893" cy="4282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black and green symbol&#10;&#10;AI-generated content may be incorrect.">
            <a:extLst>
              <a:ext uri="{FF2B5EF4-FFF2-40B4-BE49-F238E27FC236}">
                <a16:creationId xmlns:a16="http://schemas.microsoft.com/office/drawing/2014/main" id="{B808D2EA-F1AF-3A2E-9BEF-1561F172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38" y="4130349"/>
            <a:ext cx="1233237" cy="1143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4D05DE-E35C-4FEE-BFE9-DF606564B4B6}"/>
              </a:ext>
            </a:extLst>
          </p:cNvPr>
          <p:cNvCxnSpPr>
            <a:cxnSpLocks/>
          </p:cNvCxnSpPr>
          <p:nvPr/>
        </p:nvCxnSpPr>
        <p:spPr>
          <a:xfrm>
            <a:off x="3424410" y="3603183"/>
            <a:ext cx="1138971" cy="7183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FB4BE-9981-9BE6-120E-A1B93801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10" y="2657033"/>
            <a:ext cx="2057400" cy="1892300"/>
          </a:xfrm>
          <a:prstGeom prst="rect">
            <a:avLst/>
          </a:prstGeom>
        </p:spPr>
      </p:pic>
      <p:pic>
        <p:nvPicPr>
          <p:cNvPr id="27" name="Picture 26" descr="A hexagonal structure with green text&#10;&#10;AI-generated content may be incorrect.">
            <a:extLst>
              <a:ext uri="{FF2B5EF4-FFF2-40B4-BE49-F238E27FC236}">
                <a16:creationId xmlns:a16="http://schemas.microsoft.com/office/drawing/2014/main" id="{49B7FCF8-032C-A68F-EA0E-AD865D88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546" y="4422449"/>
            <a:ext cx="1752600" cy="1701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E32759-A69B-BA09-2B94-047383693248}"/>
              </a:ext>
            </a:extLst>
          </p:cNvPr>
          <p:cNvCxnSpPr>
            <a:cxnSpLocks/>
          </p:cNvCxnSpPr>
          <p:nvPr/>
        </p:nvCxnSpPr>
        <p:spPr>
          <a:xfrm flipV="1">
            <a:off x="3125604" y="4712866"/>
            <a:ext cx="1082839" cy="47348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8B5B415-1111-3145-F811-DF83E4C3631B}"/>
              </a:ext>
            </a:extLst>
          </p:cNvPr>
          <p:cNvSpPr txBox="1"/>
          <p:nvPr/>
        </p:nvSpPr>
        <p:spPr>
          <a:xfrm>
            <a:off x="5064165" y="6558702"/>
            <a:ext cx="123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Abhay Sharma</a:t>
            </a:r>
          </a:p>
        </p:txBody>
      </p:sp>
    </p:spTree>
    <p:extLst>
      <p:ext uri="{BB962C8B-B14F-4D97-AF65-F5344CB8AC3E}">
        <p14:creationId xmlns:p14="http://schemas.microsoft.com/office/powerpoint/2010/main" val="43048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73AE9-57C4-9361-7199-3D175A7C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C6D3A-E4BD-3FCB-EE55-1FEBEAAA1835}"/>
              </a:ext>
            </a:extLst>
          </p:cNvPr>
          <p:cNvGrpSpPr/>
          <p:nvPr/>
        </p:nvGrpSpPr>
        <p:grpSpPr>
          <a:xfrm>
            <a:off x="4583556" y="1385127"/>
            <a:ext cx="6770244" cy="5121082"/>
            <a:chOff x="-39699" y="692696"/>
            <a:chExt cx="5943612" cy="4846330"/>
          </a:xfrm>
        </p:grpSpPr>
        <p:pic>
          <p:nvPicPr>
            <p:cNvPr id="14" name="Picture 1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B3ED00A-218D-0377-8E26-F2A2C0D0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699" y="692696"/>
              <a:ext cx="5943612" cy="4846330"/>
            </a:xfrm>
            <a:prstGeom prst="rect">
              <a:avLst/>
            </a:prstGeom>
          </p:spPr>
        </p:pic>
        <p:pic>
          <p:nvPicPr>
            <p:cNvPr id="15" name="Picture 14" descr="A graph with different colored bars&#10;&#10;Description automatically generated">
              <a:extLst>
                <a:ext uri="{FF2B5EF4-FFF2-40B4-BE49-F238E27FC236}">
                  <a16:creationId xmlns:a16="http://schemas.microsoft.com/office/drawing/2014/main" id="{DFABC72F-FEAE-308D-2651-AD4FFD617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5648"/>
            <a:stretch/>
          </p:blipFill>
          <p:spPr>
            <a:xfrm>
              <a:off x="119336" y="980728"/>
              <a:ext cx="254686" cy="43891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0C88B-3773-474A-ABAC-25DEC893B729}"/>
              </a:ext>
            </a:extLst>
          </p:cNvPr>
          <p:cNvGrpSpPr/>
          <p:nvPr/>
        </p:nvGrpSpPr>
        <p:grpSpPr>
          <a:xfrm>
            <a:off x="352507" y="416279"/>
            <a:ext cx="5067360" cy="2453521"/>
            <a:chOff x="249180" y="190501"/>
            <a:chExt cx="5067360" cy="2453521"/>
          </a:xfrm>
        </p:grpSpPr>
        <p:pic>
          <p:nvPicPr>
            <p:cNvPr id="7" name="Picture 6" descr="A model of a molecule&#10;&#10;AI-generated content may be incorrect.">
              <a:extLst>
                <a:ext uri="{FF2B5EF4-FFF2-40B4-BE49-F238E27FC236}">
                  <a16:creationId xmlns:a16="http://schemas.microsoft.com/office/drawing/2014/main" id="{86A669F4-E5B3-3A04-5CA6-0CC16DDC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180" y="190501"/>
              <a:ext cx="3464039" cy="245352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1ACD7D-8374-A5ED-7FD2-17CF052D2BD8}"/>
                </a:ext>
              </a:extLst>
            </p:cNvPr>
            <p:cNvSpPr/>
            <p:nvPr/>
          </p:nvSpPr>
          <p:spPr>
            <a:xfrm>
              <a:off x="4309601" y="1727201"/>
              <a:ext cx="194665" cy="202136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3B6088-8CE9-0148-D83E-BAF232EF3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733" y="1845022"/>
              <a:ext cx="587023" cy="10231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3F23C8-7586-1F50-855E-DB8FDC96270D}"/>
                </a:ext>
              </a:extLst>
            </p:cNvPr>
            <p:cNvSpPr txBox="1"/>
            <p:nvPr/>
          </p:nvSpPr>
          <p:spPr>
            <a:xfrm>
              <a:off x="3693532" y="1145156"/>
              <a:ext cx="1623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Extra Point (EP)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4E77B-1595-E2DE-6533-A23EACBA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16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F4C4405-0FC3-D2A8-F9B2-B61FA3F5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622" y="143632"/>
            <a:ext cx="8229600" cy="1035113"/>
          </a:xfrm>
        </p:spPr>
        <p:txBody>
          <a:bodyPr>
            <a:noAutofit/>
          </a:bodyPr>
          <a:lstStyle/>
          <a:p>
            <a:pPr algn="ctr"/>
            <a:r>
              <a:rPr lang="en-AU" sz="3600" dirty="0">
                <a:latin typeface="Aptos" panose="020B0004020202020204" pitchFamily="34" charset="0"/>
              </a:rPr>
              <a:t>Halo-ethane Charge Fitting Improvement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E1AE4-CFED-17C3-125C-9DCFF9EE61CC}"/>
              </a:ext>
            </a:extLst>
          </p:cNvPr>
          <p:cNvSpPr txBox="1"/>
          <p:nvPr/>
        </p:nvSpPr>
        <p:spPr>
          <a:xfrm>
            <a:off x="4116637" y="5270802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F</a:t>
            </a:r>
            <a:endParaRPr lang="en-IN" sz="200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97CD5-B36E-C1BE-EAD3-DC8625FF7EB6}"/>
              </a:ext>
            </a:extLst>
          </p:cNvPr>
          <p:cNvSpPr txBox="1"/>
          <p:nvPr/>
        </p:nvSpPr>
        <p:spPr>
          <a:xfrm>
            <a:off x="4116637" y="440670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Cl</a:t>
            </a:r>
            <a:endParaRPr lang="en-IN" sz="2400" b="1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9D0E7-D22A-58C7-2E43-61125AF40516}"/>
              </a:ext>
            </a:extLst>
          </p:cNvPr>
          <p:cNvSpPr txBox="1"/>
          <p:nvPr/>
        </p:nvSpPr>
        <p:spPr>
          <a:xfrm>
            <a:off x="4150504" y="325670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I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21133-8FCD-C5A7-54DA-B0E34E155D98}"/>
              </a:ext>
            </a:extLst>
          </p:cNvPr>
          <p:cNvSpPr txBox="1"/>
          <p:nvPr/>
        </p:nvSpPr>
        <p:spPr>
          <a:xfrm>
            <a:off x="4116637" y="383064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Br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001C2-1C89-A208-6611-8554CC81BF8E}"/>
              </a:ext>
            </a:extLst>
          </p:cNvPr>
          <p:cNvCxnSpPr>
            <a:cxnSpLocks/>
          </p:cNvCxnSpPr>
          <p:nvPr/>
        </p:nvCxnSpPr>
        <p:spPr>
          <a:xfrm flipV="1">
            <a:off x="3294421" y="3272231"/>
            <a:ext cx="457165" cy="2153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C6FB7D-8A96-A4E8-4E1A-9EA1272C8146}"/>
              </a:ext>
            </a:extLst>
          </p:cNvPr>
          <p:cNvCxnSpPr>
            <a:cxnSpLocks/>
          </p:cNvCxnSpPr>
          <p:nvPr/>
        </p:nvCxnSpPr>
        <p:spPr>
          <a:xfrm>
            <a:off x="3738349" y="3272231"/>
            <a:ext cx="40392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BFA848-47AF-86B2-327C-AE61044E2530}"/>
              </a:ext>
            </a:extLst>
          </p:cNvPr>
          <p:cNvCxnSpPr>
            <a:cxnSpLocks/>
          </p:cNvCxnSpPr>
          <p:nvPr/>
        </p:nvCxnSpPr>
        <p:spPr>
          <a:xfrm flipV="1">
            <a:off x="3264362" y="3893589"/>
            <a:ext cx="38957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293283-538F-8BAA-3401-CC3E2771BCAF}"/>
              </a:ext>
            </a:extLst>
          </p:cNvPr>
          <p:cNvCxnSpPr>
            <a:cxnSpLocks/>
          </p:cNvCxnSpPr>
          <p:nvPr/>
        </p:nvCxnSpPr>
        <p:spPr>
          <a:xfrm>
            <a:off x="3640702" y="3893589"/>
            <a:ext cx="40392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FED7F6-2559-8BDE-05B8-D8BD44F40719}"/>
              </a:ext>
            </a:extLst>
          </p:cNvPr>
          <p:cNvCxnSpPr>
            <a:cxnSpLocks/>
          </p:cNvCxnSpPr>
          <p:nvPr/>
        </p:nvCxnSpPr>
        <p:spPr>
          <a:xfrm flipV="1">
            <a:off x="3294421" y="4435855"/>
            <a:ext cx="38957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A4E83C-41AC-741C-E53C-758DD821FDBC}"/>
              </a:ext>
            </a:extLst>
          </p:cNvPr>
          <p:cNvCxnSpPr>
            <a:cxnSpLocks/>
          </p:cNvCxnSpPr>
          <p:nvPr/>
        </p:nvCxnSpPr>
        <p:spPr>
          <a:xfrm>
            <a:off x="3670761" y="4435855"/>
            <a:ext cx="40392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E7C973-62E0-4C3A-6229-78FC296682AD}"/>
              </a:ext>
            </a:extLst>
          </p:cNvPr>
          <p:cNvCxnSpPr>
            <a:cxnSpLocks/>
          </p:cNvCxnSpPr>
          <p:nvPr/>
        </p:nvCxnSpPr>
        <p:spPr>
          <a:xfrm flipV="1">
            <a:off x="3271606" y="5297842"/>
            <a:ext cx="38957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D062D8-568B-5B1F-BDF8-FB4C18AB470F}"/>
              </a:ext>
            </a:extLst>
          </p:cNvPr>
          <p:cNvCxnSpPr>
            <a:cxnSpLocks/>
          </p:cNvCxnSpPr>
          <p:nvPr/>
        </p:nvCxnSpPr>
        <p:spPr>
          <a:xfrm>
            <a:off x="3647946" y="5297842"/>
            <a:ext cx="403927" cy="189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982BF9-40A9-1C0E-67F9-A7D2291AF580}"/>
              </a:ext>
            </a:extLst>
          </p:cNvPr>
          <p:cNvSpPr txBox="1"/>
          <p:nvPr/>
        </p:nvSpPr>
        <p:spPr>
          <a:xfrm>
            <a:off x="5064165" y="6558702"/>
            <a:ext cx="123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Abhay Sharma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AE8E6-FABF-838C-76EC-599137EBEBD6}"/>
              </a:ext>
            </a:extLst>
          </p:cNvPr>
          <p:cNvSpPr txBox="1"/>
          <p:nvPr/>
        </p:nvSpPr>
        <p:spPr>
          <a:xfrm>
            <a:off x="7387412" y="1583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dirty="0"/>
              <a:t>ω</a:t>
            </a:r>
            <a:r>
              <a:rPr lang="en-AU" sz="1800" dirty="0"/>
              <a:t>B97X/6-31Gd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4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C7D212-D8BB-8387-5F76-0AABF2D58D07}"/>
              </a:ext>
            </a:extLst>
          </p:cNvPr>
          <p:cNvGrpSpPr/>
          <p:nvPr/>
        </p:nvGrpSpPr>
        <p:grpSpPr>
          <a:xfrm>
            <a:off x="153724" y="501650"/>
            <a:ext cx="5067360" cy="2453521"/>
            <a:chOff x="249180" y="190501"/>
            <a:chExt cx="5067360" cy="2453521"/>
          </a:xfrm>
        </p:grpSpPr>
        <p:pic>
          <p:nvPicPr>
            <p:cNvPr id="6" name="Picture 5" descr="A model of a molecule&#10;&#10;AI-generated content may be incorrect.">
              <a:extLst>
                <a:ext uri="{FF2B5EF4-FFF2-40B4-BE49-F238E27FC236}">
                  <a16:creationId xmlns:a16="http://schemas.microsoft.com/office/drawing/2014/main" id="{08B6E08A-37AB-71ED-D2FF-D1EED47B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80" y="190501"/>
              <a:ext cx="3464039" cy="245352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BD073DB-B4F6-16AF-3AED-77F708E63AD1}"/>
                </a:ext>
              </a:extLst>
            </p:cNvPr>
            <p:cNvSpPr/>
            <p:nvPr/>
          </p:nvSpPr>
          <p:spPr>
            <a:xfrm>
              <a:off x="4309601" y="1727201"/>
              <a:ext cx="194665" cy="202136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67EE45-C462-5DEB-FAC3-04E1C5346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733" y="1845022"/>
              <a:ext cx="587023" cy="10231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B4559-FA25-C194-000A-36C43A6B74EE}"/>
                </a:ext>
              </a:extLst>
            </p:cNvPr>
            <p:cNvSpPr txBox="1"/>
            <p:nvPr/>
          </p:nvSpPr>
          <p:spPr>
            <a:xfrm>
              <a:off x="3693532" y="1145156"/>
              <a:ext cx="1623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Extra Point (EP)</a:t>
              </a:r>
            </a:p>
          </p:txBody>
        </p:sp>
      </p:grp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1133152" y="69467"/>
            <a:ext cx="968415" cy="234328"/>
          </a:xfrm>
        </p:spPr>
        <p:txBody>
          <a:bodyPr>
            <a:norm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What I</a:t>
            </a:r>
            <a:r>
              <a:rPr kumimoji="1" lang="en-US" altLang="ko-KR" sz="500" baseline="0" dirty="0">
                <a:solidFill>
                  <a:schemeClr val="bg1"/>
                </a:solidFill>
              </a:rPr>
              <a:t> can do</a:t>
            </a:r>
            <a:endParaRPr kumimoji="1"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B3A-89BD-4904-9C39-3EA3496C9377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41AA38D-9F3D-2F34-1B40-D02EACBDB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8"/>
          <a:stretch>
            <a:fillRect/>
          </a:stretch>
        </p:blipFill>
        <p:spPr>
          <a:xfrm>
            <a:off x="2178920" y="3348190"/>
            <a:ext cx="9550069" cy="31369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C2F73C-9296-8916-6B1D-63CD87CD66B5}"/>
              </a:ext>
            </a:extLst>
          </p:cNvPr>
          <p:cNvSpPr txBox="1">
            <a:spLocks/>
          </p:cNvSpPr>
          <p:nvPr/>
        </p:nvSpPr>
        <p:spPr>
          <a:xfrm>
            <a:off x="2466622" y="-15213"/>
            <a:ext cx="8229600" cy="10351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>
                <a:latin typeface="Aptos" panose="020B0004020202020204" pitchFamily="34" charset="0"/>
              </a:rPr>
              <a:t>Halo-ethane Charge Fitting Improvement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E7C71-DBBA-A6E1-D699-403012904738}"/>
              </a:ext>
            </a:extLst>
          </p:cNvPr>
          <p:cNvSpPr txBox="1"/>
          <p:nvPr/>
        </p:nvSpPr>
        <p:spPr>
          <a:xfrm>
            <a:off x="4288021" y="3042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ω</a:t>
            </a:r>
            <a:r>
              <a:rPr lang="en-AU" sz="1800" b="1" dirty="0"/>
              <a:t>B97X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BD423-BEFB-3AEB-A5C6-7FF067262B8A}"/>
              </a:ext>
            </a:extLst>
          </p:cNvPr>
          <p:cNvSpPr txBox="1"/>
          <p:nvPr/>
        </p:nvSpPr>
        <p:spPr>
          <a:xfrm>
            <a:off x="9053567" y="3042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/>
              <a:t>B3LYP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52EC2-103B-8B5D-4BA7-78DE4E281FB4}"/>
              </a:ext>
            </a:extLst>
          </p:cNvPr>
          <p:cNvSpPr txBox="1"/>
          <p:nvPr/>
        </p:nvSpPr>
        <p:spPr>
          <a:xfrm>
            <a:off x="5477143" y="6550223"/>
            <a:ext cx="123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Abhay Sharma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BE88F-501D-E2F9-169E-0705455D94EA}"/>
              </a:ext>
            </a:extLst>
          </p:cNvPr>
          <p:cNvGrpSpPr/>
          <p:nvPr/>
        </p:nvGrpSpPr>
        <p:grpSpPr>
          <a:xfrm>
            <a:off x="146408" y="5200802"/>
            <a:ext cx="2110592" cy="1520673"/>
            <a:chOff x="-250640" y="5200802"/>
            <a:chExt cx="2110592" cy="1520673"/>
          </a:xfrm>
        </p:grpSpPr>
        <p:pic>
          <p:nvPicPr>
            <p:cNvPr id="11" name="Picture 2" descr="1-Chlorobutane, HPLC - RCI LABSCAN LIMITED (EN)">
              <a:extLst>
                <a:ext uri="{FF2B5EF4-FFF2-40B4-BE49-F238E27FC236}">
                  <a16:creationId xmlns:a16="http://schemas.microsoft.com/office/drawing/2014/main" id="{46D4D4DD-C567-DDDC-2FDA-671CCD036D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7"/>
            <a:stretch>
              <a:fillRect/>
            </a:stretch>
          </p:blipFill>
          <p:spPr bwMode="auto">
            <a:xfrm>
              <a:off x="463011" y="5200802"/>
              <a:ext cx="1396941" cy="152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1-Chlorobutane, HPLC - RCI LABSCAN LIMITED (EN)">
              <a:extLst>
                <a:ext uri="{FF2B5EF4-FFF2-40B4-BE49-F238E27FC236}">
                  <a16:creationId xmlns:a16="http://schemas.microsoft.com/office/drawing/2014/main" id="{FBCEA8E4-019D-D041-9E6E-1D09FAA10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04" b="45808"/>
            <a:stretch>
              <a:fillRect/>
            </a:stretch>
          </p:blipFill>
          <p:spPr bwMode="auto">
            <a:xfrm>
              <a:off x="-250640" y="5212091"/>
              <a:ext cx="751159" cy="82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1-Chlorobutane, HPLC - RCI LABSCAN LIMITED (EN)">
            <a:extLst>
              <a:ext uri="{FF2B5EF4-FFF2-40B4-BE49-F238E27FC236}">
                <a16:creationId xmlns:a16="http://schemas.microsoft.com/office/drawing/2014/main" id="{FB0BD0CD-1366-B87C-BC22-FE39B51C4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b="45808"/>
          <a:stretch>
            <a:fillRect/>
          </a:stretch>
        </p:blipFill>
        <p:spPr bwMode="auto">
          <a:xfrm>
            <a:off x="781979" y="4621175"/>
            <a:ext cx="1396941" cy="8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-Chlorobutane, HPLC - RCI LABSCAN LIMITED (EN)">
            <a:extLst>
              <a:ext uri="{FF2B5EF4-FFF2-40B4-BE49-F238E27FC236}">
                <a16:creationId xmlns:a16="http://schemas.microsoft.com/office/drawing/2014/main" id="{533B504D-953E-58C5-5E6B-47CA35D92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2" b="45808"/>
          <a:stretch>
            <a:fillRect/>
          </a:stretch>
        </p:blipFill>
        <p:spPr bwMode="auto">
          <a:xfrm>
            <a:off x="1359103" y="4030259"/>
            <a:ext cx="798182" cy="8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3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C0B0BE23-74A1-AEC0-15B2-57BB4A89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086579"/>
            <a:ext cx="2331154" cy="23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69449-4A0B-E7F0-90CD-0600336326C1}"/>
              </a:ext>
            </a:extLst>
          </p:cNvPr>
          <p:cNvSpPr txBox="1"/>
          <p:nvPr/>
        </p:nvSpPr>
        <p:spPr>
          <a:xfrm>
            <a:off x="733777" y="3626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Plastocyanin - </a:t>
            </a:r>
            <a:r>
              <a:rPr lang="en-AU" dirty="0"/>
              <a:t>Cu(II)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5850F9-B9BA-5697-6F01-D4E854D6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77" y="4086579"/>
            <a:ext cx="3243757" cy="2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C6D8C-63BB-4A6C-B828-0E56EE43F9BE}"/>
              </a:ext>
            </a:extLst>
          </p:cNvPr>
          <p:cNvSpPr txBox="1"/>
          <p:nvPr/>
        </p:nvSpPr>
        <p:spPr>
          <a:xfrm>
            <a:off x="4605866" y="3672091"/>
            <a:ext cx="190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Zinc Finger – Zn(II)</a:t>
            </a:r>
          </a:p>
        </p:txBody>
      </p:sp>
      <p:pic>
        <p:nvPicPr>
          <p:cNvPr id="8" name="Picture 7" descr="A diagram of a molecule&#10;&#10;AI-generated content may be incorrect.">
            <a:extLst>
              <a:ext uri="{FF2B5EF4-FFF2-40B4-BE49-F238E27FC236}">
                <a16:creationId xmlns:a16="http://schemas.microsoft.com/office/drawing/2014/main" id="{29562E0E-522F-35F9-4D31-24607C75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54" y="4176890"/>
            <a:ext cx="3212088" cy="2599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349376-54EC-3253-3263-52146153CB01}"/>
              </a:ext>
            </a:extLst>
          </p:cNvPr>
          <p:cNvSpPr txBox="1"/>
          <p:nvPr/>
        </p:nvSpPr>
        <p:spPr>
          <a:xfrm>
            <a:off x="8720426" y="3672091"/>
            <a:ext cx="19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Hemoglobin - Fe(II)</a:t>
            </a:r>
          </a:p>
        </p:txBody>
      </p:sp>
      <p:pic>
        <p:nvPicPr>
          <p:cNvPr id="4102" name="Picture 6" descr="Cisplatin - CAS-Number 15663-27-1 - Order from Chemodex">
            <a:extLst>
              <a:ext uri="{FF2B5EF4-FFF2-40B4-BE49-F238E27FC236}">
                <a16:creationId xmlns:a16="http://schemas.microsoft.com/office/drawing/2014/main" id="{34D7F8D1-F62E-CA7A-6BF1-0809DA5E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63" y="1869840"/>
            <a:ext cx="2070954" cy="12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01F5B3-CEA0-1816-7477-4CCA696A34F7}"/>
              </a:ext>
            </a:extLst>
          </p:cNvPr>
          <p:cNvSpPr txBox="1"/>
          <p:nvPr/>
        </p:nvSpPr>
        <p:spPr>
          <a:xfrm>
            <a:off x="1089378" y="1208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Cisplatin - </a:t>
            </a:r>
            <a:r>
              <a:rPr lang="en-AU" dirty="0"/>
              <a:t>Pt(II) </a:t>
            </a:r>
            <a:r>
              <a:rPr lang="en-US" dirty="0"/>
              <a:t> 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9FE2A26D-D3D1-A4B5-D2DE-BD36BC59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53" y="1092780"/>
            <a:ext cx="3243757" cy="281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B0C330-160A-48DC-E523-F2B243E6F0ED}"/>
              </a:ext>
            </a:extLst>
          </p:cNvPr>
          <p:cNvSpPr txBox="1"/>
          <p:nvPr/>
        </p:nvSpPr>
        <p:spPr>
          <a:xfrm>
            <a:off x="3977534" y="11728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Chlorophyll - </a:t>
            </a:r>
            <a:r>
              <a:rPr lang="en-AU" dirty="0"/>
              <a:t>Mg(II) </a:t>
            </a:r>
            <a:r>
              <a:rPr lang="en-US" dirty="0"/>
              <a:t> </a:t>
            </a:r>
          </a:p>
        </p:txBody>
      </p:sp>
      <p:pic>
        <p:nvPicPr>
          <p:cNvPr id="4106" name="Picture 10" descr="Ir(ppy)2(acac)｜337526-85-9 - Luminescence technology corp.">
            <a:extLst>
              <a:ext uri="{FF2B5EF4-FFF2-40B4-BE49-F238E27FC236}">
                <a16:creationId xmlns:a16="http://schemas.microsoft.com/office/drawing/2014/main" id="{10ABCBE5-2292-EF67-A6A9-480E449A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060" y="1769058"/>
            <a:ext cx="2448810" cy="16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9C012B-2001-2624-D039-2F13629466A9}"/>
              </a:ext>
            </a:extLst>
          </p:cNvPr>
          <p:cNvSpPr txBox="1"/>
          <p:nvPr/>
        </p:nvSpPr>
        <p:spPr>
          <a:xfrm>
            <a:off x="8238454" y="1208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Ir</a:t>
            </a:r>
            <a:r>
              <a:rPr lang="en-US" dirty="0"/>
              <a:t>(</a:t>
            </a:r>
            <a:r>
              <a:rPr lang="en-US" dirty="0" err="1"/>
              <a:t>ppy</a:t>
            </a:r>
            <a:r>
              <a:rPr lang="en-US" dirty="0"/>
              <a:t>)2(</a:t>
            </a:r>
            <a:r>
              <a:rPr lang="en-US" dirty="0" err="1"/>
              <a:t>acac</a:t>
            </a:r>
            <a:r>
              <a:rPr lang="en-US" dirty="0"/>
              <a:t>) - </a:t>
            </a:r>
            <a:r>
              <a:rPr lang="en-US" dirty="0" err="1"/>
              <a:t>Ir</a:t>
            </a:r>
            <a:r>
              <a:rPr lang="en-AU" dirty="0"/>
              <a:t>(III) </a:t>
            </a:r>
            <a:r>
              <a:rPr lang="en-US" dirty="0"/>
              <a:t> 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C2601C-0711-35E2-7BDD-9C7D5D81B44A}"/>
              </a:ext>
            </a:extLst>
          </p:cNvPr>
          <p:cNvSpPr txBox="1">
            <a:spLocks/>
          </p:cNvSpPr>
          <p:nvPr/>
        </p:nvSpPr>
        <p:spPr>
          <a:xfrm>
            <a:off x="1843934" y="-232173"/>
            <a:ext cx="8229600" cy="10351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>
                <a:latin typeface="Aptos" panose="020B0004020202020204" pitchFamily="34" charset="0"/>
              </a:rPr>
              <a:t>Metal Complexes</a:t>
            </a:r>
          </a:p>
        </p:txBody>
      </p:sp>
    </p:spTree>
    <p:extLst>
      <p:ext uri="{BB962C8B-B14F-4D97-AF65-F5344CB8AC3E}">
        <p14:creationId xmlns:p14="http://schemas.microsoft.com/office/powerpoint/2010/main" val="195803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0AEE3-5D75-0249-96FA-FAE7E1A4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02" y="5630541"/>
            <a:ext cx="2247796" cy="1115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9F5E1-B4B9-3046-8762-C9F8A63DA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" y="4161020"/>
            <a:ext cx="4255412" cy="13156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9625B80-0EA4-EE40-AA07-F95F52FD6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0129" y="5774553"/>
            <a:ext cx="3575635" cy="798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331E6-16DA-E14A-98D0-3F8923E74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72" y="5992840"/>
            <a:ext cx="1955229" cy="391046"/>
          </a:xfrm>
          <a:prstGeom prst="rect">
            <a:avLst/>
          </a:prstGeom>
        </p:spPr>
      </p:pic>
      <p:pic>
        <p:nvPicPr>
          <p:cNvPr id="9218" name="Picture 2" descr="Sponsors - UQ Space">
            <a:extLst>
              <a:ext uri="{FF2B5EF4-FFF2-40B4-BE49-F238E27FC236}">
                <a16:creationId xmlns:a16="http://schemas.microsoft.com/office/drawing/2014/main" id="{1455E2E3-C5AB-104C-83DD-B6841C9A2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4"/>
          <a:stretch/>
        </p:blipFill>
        <p:spPr bwMode="auto">
          <a:xfrm>
            <a:off x="8435269" y="4357863"/>
            <a:ext cx="3571959" cy="10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D09408-8400-E748-BFB4-CA24ECB836B1}"/>
              </a:ext>
            </a:extLst>
          </p:cNvPr>
          <p:cNvSpPr txBox="1"/>
          <p:nvPr/>
        </p:nvSpPr>
        <p:spPr>
          <a:xfrm>
            <a:off x="1315285" y="1791825"/>
            <a:ext cx="28764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Prof Alan Mark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Abhay Sharma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 Zihan Zhou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Callum Macfarlane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ARDC">
            <a:extLst>
              <a:ext uri="{FF2B5EF4-FFF2-40B4-BE49-F238E27FC236}">
                <a16:creationId xmlns:a16="http://schemas.microsoft.com/office/drawing/2014/main" id="{598B443D-00EB-697A-3E3E-2F651C56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87" y="4357863"/>
            <a:ext cx="3000755" cy="9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logo with text&#10;&#10;Description automatically generated">
            <a:extLst>
              <a:ext uri="{FF2B5EF4-FFF2-40B4-BE49-F238E27FC236}">
                <a16:creationId xmlns:a16="http://schemas.microsoft.com/office/drawing/2014/main" id="{2610BFB5-E2BC-AD6E-3899-82C3394EC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3640" y="790122"/>
            <a:ext cx="2415822" cy="18283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B1D93F-F16F-3EEA-147B-8905EC862355}"/>
              </a:ext>
            </a:extLst>
          </p:cNvPr>
          <p:cNvSpPr txBox="1">
            <a:spLocks/>
          </p:cNvSpPr>
          <p:nvPr/>
        </p:nvSpPr>
        <p:spPr>
          <a:xfrm>
            <a:off x="840813" y="218622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rgbClr val="212121"/>
                </a:solidFill>
                <a:latin typeface="Aptos" panose="020B0004020202020204" pitchFamily="34" charset="0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CFE76-8C92-7797-5ED2-8B5334C2FE2D}"/>
              </a:ext>
            </a:extLst>
          </p:cNvPr>
          <p:cNvSpPr txBox="1"/>
          <p:nvPr/>
        </p:nvSpPr>
        <p:spPr>
          <a:xfrm>
            <a:off x="1342932" y="1275638"/>
            <a:ext cx="118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MD Group</a:t>
            </a:r>
          </a:p>
        </p:txBody>
      </p:sp>
    </p:spTree>
    <p:extLst>
      <p:ext uri="{BB962C8B-B14F-4D97-AF65-F5344CB8AC3E}">
        <p14:creationId xmlns:p14="http://schemas.microsoft.com/office/powerpoint/2010/main" val="58166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514F32-FF1E-A9A2-3F25-A162AF620D99}"/>
              </a:ext>
            </a:extLst>
          </p:cNvPr>
          <p:cNvSpPr txBox="1"/>
          <p:nvPr/>
        </p:nvSpPr>
        <p:spPr>
          <a:xfrm>
            <a:off x="366969" y="1148322"/>
            <a:ext cx="2396393" cy="70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Protein Structure and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644D3-BB1F-B990-6272-870388020AD0}"/>
              </a:ext>
            </a:extLst>
          </p:cNvPr>
          <p:cNvSpPr txBox="1"/>
          <p:nvPr/>
        </p:nvSpPr>
        <p:spPr>
          <a:xfrm>
            <a:off x="8448894" y="1151279"/>
            <a:ext cx="289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Ligand-Protein Interaction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0E8E0B-4D38-745A-7F8C-EFD7CF58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6" r="50000"/>
          <a:stretch/>
        </p:blipFill>
        <p:spPr>
          <a:xfrm>
            <a:off x="8350231" y="2556597"/>
            <a:ext cx="2891390" cy="26302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BD1BF45-005F-7D35-364C-0CC5E0C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47" y="-39663"/>
            <a:ext cx="10265108" cy="1143000"/>
          </a:xfrm>
        </p:spPr>
        <p:txBody>
          <a:bodyPr>
            <a:normAutofit/>
          </a:bodyPr>
          <a:lstStyle/>
          <a:p>
            <a:pPr algn="ctr"/>
            <a:r>
              <a:rPr lang="en-AU" sz="4800" dirty="0">
                <a:solidFill>
                  <a:srgbClr val="212121"/>
                </a:solidFill>
                <a:latin typeface="Aptos" panose="020B0004020202020204" pitchFamily="34" charset="0"/>
              </a:rPr>
              <a:t>B</a:t>
            </a:r>
            <a:r>
              <a:rPr lang="en-AU" sz="4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iomolecular </a:t>
            </a:r>
            <a:r>
              <a:rPr lang="en-AU" sz="4800" dirty="0">
                <a:solidFill>
                  <a:srgbClr val="212121"/>
                </a:solidFill>
                <a:latin typeface="Aptos" panose="020B0004020202020204" pitchFamily="34" charset="0"/>
              </a:rPr>
              <a:t>Modelling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07019D6-D9A9-3FD7-1A47-1FFFCAAB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810" y="5709678"/>
            <a:ext cx="4208225" cy="10458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Molecular systems on the scale of:</a:t>
            </a:r>
          </a:p>
          <a:p>
            <a:pPr marL="447675" lvl="1" indent="-230188"/>
            <a:r>
              <a:rPr lang="en-US" sz="1800" dirty="0"/>
              <a:t>1,000 to 1,000,000 atoms</a:t>
            </a:r>
          </a:p>
          <a:p>
            <a:pPr marL="447675" lvl="1" indent="-230188"/>
            <a:r>
              <a:rPr lang="en-US" sz="1800" dirty="0"/>
              <a:t>nano (10</a:t>
            </a:r>
            <a:r>
              <a:rPr lang="en-US" sz="1800" baseline="30000" dirty="0"/>
              <a:t>-9</a:t>
            </a:r>
            <a:r>
              <a:rPr lang="en-US" sz="1800" dirty="0"/>
              <a:t>) to milli (10</a:t>
            </a:r>
            <a:r>
              <a:rPr lang="en-US" sz="1800" baseline="30000" dirty="0"/>
              <a:t>-3</a:t>
            </a:r>
            <a:r>
              <a:rPr lang="en-US" sz="1800" dirty="0"/>
              <a:t>) seconds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158B19-718E-2A2F-943A-628B3F4B24D3}"/>
              </a:ext>
            </a:extLst>
          </p:cNvPr>
          <p:cNvSpPr txBox="1"/>
          <p:nvPr/>
        </p:nvSpPr>
        <p:spPr>
          <a:xfrm>
            <a:off x="8591197" y="5812112"/>
            <a:ext cx="2539670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Newtonian mechanics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Empirical potentials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5802B-EF50-9A9F-6122-0CA212C84DB2}"/>
              </a:ext>
            </a:extLst>
          </p:cNvPr>
          <p:cNvSpPr txBox="1"/>
          <p:nvPr/>
        </p:nvSpPr>
        <p:spPr>
          <a:xfrm>
            <a:off x="4367323" y="1148322"/>
            <a:ext cx="233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Membrane Signaling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2983C1-6BCD-9DF8-C59B-9B38AF4D05B7}"/>
              </a:ext>
            </a:extLst>
          </p:cNvPr>
          <p:cNvGrpSpPr/>
          <p:nvPr/>
        </p:nvGrpSpPr>
        <p:grpSpPr>
          <a:xfrm>
            <a:off x="3623591" y="2134955"/>
            <a:ext cx="3712378" cy="3154494"/>
            <a:chOff x="3306282" y="2165396"/>
            <a:chExt cx="3712378" cy="3154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A929-3F6B-5C5B-F850-1FEAEC882184}"/>
                </a:ext>
              </a:extLst>
            </p:cNvPr>
            <p:cNvGrpSpPr/>
            <p:nvPr/>
          </p:nvGrpSpPr>
          <p:grpSpPr>
            <a:xfrm>
              <a:off x="3306282" y="2276150"/>
              <a:ext cx="3712378" cy="3043740"/>
              <a:chOff x="3290240" y="2277978"/>
              <a:chExt cx="3712378" cy="3043740"/>
            </a:xfrm>
          </p:grpSpPr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EF788502-9E35-4794-6CFF-CB1638747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290240" y="2360880"/>
                <a:ext cx="3712378" cy="296083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E0F4C1-1A74-80E9-5FCD-D65B141A6DB1}"/>
                  </a:ext>
                </a:extLst>
              </p:cNvPr>
              <p:cNvSpPr/>
              <p:nvPr/>
            </p:nvSpPr>
            <p:spPr>
              <a:xfrm>
                <a:off x="4371474" y="2277978"/>
                <a:ext cx="731624" cy="2667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5B15E4E-3E6E-B3AE-D601-51282A9CF2DF}"/>
                  </a:ext>
                </a:extLst>
              </p:cNvPr>
              <p:cNvSpPr/>
              <p:nvPr/>
            </p:nvSpPr>
            <p:spPr>
              <a:xfrm>
                <a:off x="5978411" y="2291670"/>
                <a:ext cx="731624" cy="2667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09FFF7-2BF3-0A22-3A52-E7DB17D42D3A}"/>
                </a:ext>
              </a:extLst>
            </p:cNvPr>
            <p:cNvSpPr txBox="1"/>
            <p:nvPr/>
          </p:nvSpPr>
          <p:spPr>
            <a:xfrm>
              <a:off x="4772956" y="2165396"/>
              <a:ext cx="1268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Growth hormone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68406-A9EB-FCC9-95C9-91955F007781}"/>
                </a:ext>
              </a:extLst>
            </p:cNvPr>
            <p:cNvSpPr txBox="1"/>
            <p:nvPr/>
          </p:nvSpPr>
          <p:spPr>
            <a:xfrm>
              <a:off x="3876919" y="2284327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A5AC95-E09A-7F3B-3F1B-72BBD4A68B75}"/>
              </a:ext>
            </a:extLst>
          </p:cNvPr>
          <p:cNvSpPr txBox="1"/>
          <p:nvPr/>
        </p:nvSpPr>
        <p:spPr>
          <a:xfrm>
            <a:off x="8719117" y="2057297"/>
            <a:ext cx="228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Structure-Based Drug Design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0752F-8637-1CF7-778B-8DD94EBF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6" y="2246250"/>
            <a:ext cx="2600397" cy="25419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8AA639-118D-0650-B96E-0211020BF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936433"/>
            <a:ext cx="2763362" cy="19461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31DA05-F2D2-E456-819E-FA2F45F80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336821" y="3626812"/>
            <a:ext cx="564533" cy="12355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72FDEC-B52A-95A9-82BA-1F4FA9F09674}"/>
              </a:ext>
            </a:extLst>
          </p:cNvPr>
          <p:cNvSpPr txBox="1"/>
          <p:nvPr/>
        </p:nvSpPr>
        <p:spPr>
          <a:xfrm>
            <a:off x="681420" y="2088075"/>
            <a:ext cx="2321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Glycopeptide Biosynthesis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859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C1F54C-7E67-617B-CDFE-3472C5D10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48" y="3789371"/>
            <a:ext cx="3419570" cy="2957640"/>
          </a:xfrm>
          <a:prstGeom prst="rect">
            <a:avLst/>
          </a:prstGeom>
        </p:spPr>
      </p:pic>
      <p:pic>
        <p:nvPicPr>
          <p:cNvPr id="5" name="Picture 4" descr="figure7">
            <a:extLst>
              <a:ext uri="{FF2B5EF4-FFF2-40B4-BE49-F238E27FC236}">
                <a16:creationId xmlns:a16="http://schemas.microsoft.com/office/drawing/2014/main" id="{5E263686-A247-9C49-35D5-2A15B2E35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r="53199" b="59937"/>
          <a:stretch/>
        </p:blipFill>
        <p:spPr bwMode="auto">
          <a:xfrm>
            <a:off x="9895988" y="1109141"/>
            <a:ext cx="2296012" cy="119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3ACE9-28AA-39F3-FEDA-B224F6986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1"/>
          <a:stretch/>
        </p:blipFill>
        <p:spPr>
          <a:xfrm>
            <a:off x="8311137" y="1841397"/>
            <a:ext cx="2173191" cy="1934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E37AF-5167-3BAC-51D2-BFCB1384C2D2}"/>
              </a:ext>
            </a:extLst>
          </p:cNvPr>
          <p:cNvSpPr txBox="1"/>
          <p:nvPr/>
        </p:nvSpPr>
        <p:spPr>
          <a:xfrm>
            <a:off x="8311137" y="339434"/>
            <a:ext cx="377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Electron Paramagnetic Resonance </a:t>
            </a:r>
          </a:p>
          <a:p>
            <a:r>
              <a:rPr lang="en-US" sz="2000" dirty="0"/>
              <a:t>(EPR) Spectroscopy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7E111-643B-9012-3ED5-715C40073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41" t="14483" r="19879" b="9387"/>
          <a:stretch/>
        </p:blipFill>
        <p:spPr>
          <a:xfrm>
            <a:off x="4363612" y="3768913"/>
            <a:ext cx="3141311" cy="2971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5FE41-1F66-DA2B-B316-16A72FA0A9A6}"/>
              </a:ext>
            </a:extLst>
          </p:cNvPr>
          <p:cNvSpPr txBox="1"/>
          <p:nvPr/>
        </p:nvSpPr>
        <p:spPr>
          <a:xfrm>
            <a:off x="4363611" y="339434"/>
            <a:ext cx="3275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Nuclear Magnetic Resonance </a:t>
            </a:r>
          </a:p>
          <a:p>
            <a:r>
              <a:rPr lang="en-US" sz="2000" dirty="0"/>
              <a:t>(NMR) Spectroscopy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25DEC-44A6-ED2C-4C23-842EB1B36E18}"/>
              </a:ext>
            </a:extLst>
          </p:cNvPr>
          <p:cNvSpPr txBox="1"/>
          <p:nvPr/>
        </p:nvSpPr>
        <p:spPr>
          <a:xfrm>
            <a:off x="421587" y="50543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Optical Cavity Measurements</a:t>
            </a:r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B0C0233F-4ECD-B475-4F2B-33B3621D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89" y="1167897"/>
            <a:ext cx="3226339" cy="24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iagram of a sound wave&#10;&#10;AI-generated content may be incorrect.">
            <a:extLst>
              <a:ext uri="{FF2B5EF4-FFF2-40B4-BE49-F238E27FC236}">
                <a16:creationId xmlns:a16="http://schemas.microsoft.com/office/drawing/2014/main" id="{972A8B72-65D5-8269-A5DD-6EFE51E022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736" r="2053"/>
          <a:stretch>
            <a:fillRect/>
          </a:stretch>
        </p:blipFill>
        <p:spPr>
          <a:xfrm>
            <a:off x="223748" y="1394848"/>
            <a:ext cx="3829059" cy="1575900"/>
          </a:xfrm>
          <a:prstGeom prst="rect">
            <a:avLst/>
          </a:prstGeom>
        </p:spPr>
      </p:pic>
      <p:pic>
        <p:nvPicPr>
          <p:cNvPr id="3074" name="Picture 2" descr="PDB-101: Molecule of the Month: Citrate Synthase">
            <a:extLst>
              <a:ext uri="{FF2B5EF4-FFF2-40B4-BE49-F238E27FC236}">
                <a16:creationId xmlns:a16="http://schemas.microsoft.com/office/drawing/2014/main" id="{E3E070BE-FDA5-318D-AA8A-E2008FE6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3867" y="3153904"/>
            <a:ext cx="1562073" cy="32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6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6291" y="259725"/>
            <a:ext cx="4539840" cy="4168695"/>
            <a:chOff x="-1" y="532578"/>
            <a:chExt cx="6955517" cy="5823771"/>
          </a:xfrm>
        </p:grpSpPr>
        <p:grpSp>
          <p:nvGrpSpPr>
            <p:cNvPr id="8" name="Group 7"/>
            <p:cNvGrpSpPr/>
            <p:nvPr/>
          </p:nvGrpSpPr>
          <p:grpSpPr>
            <a:xfrm>
              <a:off x="-1" y="532578"/>
              <a:ext cx="6812889" cy="5823771"/>
              <a:chOff x="355599" y="906001"/>
              <a:chExt cx="5578302" cy="460140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99" y="906001"/>
                <a:ext cx="5578302" cy="411219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850" y="4677993"/>
                <a:ext cx="1263650" cy="8294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392920">
                <a:off x="2673350" y="4642289"/>
                <a:ext cx="1263650" cy="829414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 flipH="1">
                <a:off x="1854200" y="4318000"/>
                <a:ext cx="431802" cy="457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6" name="Object 12"/>
            <p:cNvGraphicFramePr>
              <a:graphicFrameLocks noChangeAspect="1"/>
            </p:cNvGraphicFramePr>
            <p:nvPr/>
          </p:nvGraphicFramePr>
          <p:xfrm>
            <a:off x="375215" y="5086312"/>
            <a:ext cx="1274782" cy="363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711200" imgH="203200" progId="Equation.3">
                    <p:embed/>
                  </p:oleObj>
                </mc:Choice>
                <mc:Fallback>
                  <p:oleObj name="Equation" r:id="rId4" imgW="711200" imgH="203200" progId="Equation.3">
                    <p:embed/>
                    <p:pic>
                      <p:nvPicPr>
                        <p:cNvPr id="4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215" y="5086312"/>
                          <a:ext cx="1274782" cy="363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2"/>
            <p:cNvGraphicFramePr>
              <a:graphicFrameLocks noChangeAspect="1"/>
            </p:cNvGraphicFramePr>
            <p:nvPr/>
          </p:nvGraphicFramePr>
          <p:xfrm>
            <a:off x="5498623" y="3530937"/>
            <a:ext cx="1456893" cy="386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62000" imgH="203200" progId="Equation.3">
                    <p:embed/>
                  </p:oleObj>
                </mc:Choice>
                <mc:Fallback>
                  <p:oleObj name="Equation" r:id="rId6" imgW="762000" imgH="203200" progId="Equation.3">
                    <p:embed/>
                    <p:pic>
                      <p:nvPicPr>
                        <p:cNvPr id="4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8623" y="3530937"/>
                          <a:ext cx="1456893" cy="3865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/>
          </p:nvGraphicFramePr>
          <p:xfrm>
            <a:off x="3937478" y="4076834"/>
            <a:ext cx="962679" cy="449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57200" imgH="215900" progId="Equation.3">
                    <p:embed/>
                  </p:oleObj>
                </mc:Choice>
                <mc:Fallback>
                  <p:oleObj name="Equation" r:id="rId8" imgW="457200" imgH="21590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478" y="4076834"/>
                          <a:ext cx="962679" cy="449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5054540" y="2410591"/>
            <a:ext cx="1363663" cy="557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647700" imgH="266700" progId="Equation.3">
                    <p:embed/>
                  </p:oleObj>
                </mc:Choice>
                <mc:Fallback>
                  <p:oleObj name="Equation" r:id="rId10" imgW="647700" imgH="2667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4540" y="2410591"/>
                          <a:ext cx="1363663" cy="557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2"/>
            <p:cNvGraphicFramePr>
              <a:graphicFrameLocks noChangeAspect="1"/>
            </p:cNvGraphicFramePr>
            <p:nvPr/>
          </p:nvGraphicFramePr>
          <p:xfrm>
            <a:off x="5265046" y="4538743"/>
            <a:ext cx="962025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57200" imgH="241300" progId="Equation.3">
                    <p:embed/>
                  </p:oleObj>
                </mc:Choice>
                <mc:Fallback>
                  <p:oleObj name="Equation" r:id="rId12" imgW="457200" imgH="241300" progId="Equation.3">
                    <p:embed/>
                    <p:pic>
                      <p:nvPicPr>
                        <p:cNvPr id="1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5046" y="4538743"/>
                          <a:ext cx="962025" cy="503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C442CE2-2588-2C4F-BF13-999552C2C4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9981" b="4973"/>
          <a:stretch/>
        </p:blipFill>
        <p:spPr>
          <a:xfrm>
            <a:off x="8293065" y="4052711"/>
            <a:ext cx="3611194" cy="2684931"/>
          </a:xfrm>
          <a:prstGeom prst="rect">
            <a:avLst/>
          </a:prstGeom>
        </p:spPr>
      </p:pic>
      <p:graphicFrame>
        <p:nvGraphicFramePr>
          <p:cNvPr id="26" name="Object 12">
            <a:extLst>
              <a:ext uri="{FF2B5EF4-FFF2-40B4-BE49-F238E27FC236}">
                <a16:creationId xmlns:a16="http://schemas.microsoft.com/office/drawing/2014/main" id="{2CDDACD6-495F-8441-ABEC-120A64C7F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789" y="4703941"/>
          <a:ext cx="7897813" cy="1652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638800" imgH="1181100" progId="Equation.3">
                  <p:embed/>
                </p:oleObj>
              </mc:Choice>
              <mc:Fallback>
                <p:oleObj name="Equation" r:id="rId15" imgW="5638800" imgH="1181100" progId="Equation.3">
                  <p:embed/>
                  <p:pic>
                    <p:nvPicPr>
                      <p:cNvPr id="26" name="Object 12">
                        <a:extLst>
                          <a:ext uri="{FF2B5EF4-FFF2-40B4-BE49-F238E27FC236}">
                            <a16:creationId xmlns:a16="http://schemas.microsoft.com/office/drawing/2014/main" id="{2CDDACD6-495F-8441-ABEC-120A64C7F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89" y="4703941"/>
                        <a:ext cx="7897813" cy="1652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04B2A2C2-6BE1-5246-9024-1A5B8AE3B64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2878" b="4973"/>
          <a:stretch/>
        </p:blipFill>
        <p:spPr>
          <a:xfrm>
            <a:off x="5191590" y="1136779"/>
            <a:ext cx="3526649" cy="27832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96C0EC-CAC9-F9E1-75FC-A001AF583A26}"/>
              </a:ext>
            </a:extLst>
          </p:cNvPr>
          <p:cNvSpPr txBox="1">
            <a:spLocks/>
          </p:cNvSpPr>
          <p:nvPr/>
        </p:nvSpPr>
        <p:spPr>
          <a:xfrm>
            <a:off x="1078647" y="-39663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dirty="0">
                <a:solidFill>
                  <a:srgbClr val="212121"/>
                </a:solidFill>
                <a:latin typeface="Aptos" panose="020B0004020202020204" pitchFamily="34" charset="0"/>
              </a:rPr>
              <a:t>Empirical Molecular Models: Force Fields</a:t>
            </a:r>
            <a:endParaRPr lang="en-US" sz="2800" dirty="0">
              <a:solidFill>
                <a:srgbClr val="000090"/>
              </a:solidFill>
            </a:endParaRP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A2BCCA89-F3BA-2C90-3AD6-1482AB107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189981"/>
              </p:ext>
            </p:extLst>
          </p:nvPr>
        </p:nvGraphicFramePr>
        <p:xfrm>
          <a:off x="9462150" y="1078889"/>
          <a:ext cx="1651203" cy="218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emSketch" r:id="rId17" imgW="972360" imgH="1286280" progId="ACD.ChemSketch.20">
                  <p:embed/>
                </p:oleObj>
              </mc:Choice>
              <mc:Fallback>
                <p:oleObj name="ChemSketch" r:id="rId17" imgW="972360" imgH="1286280" progId="ACD.ChemSketch.20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A2BCCA89-F3BA-2C90-3AD6-1482AB1071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150" y="1078889"/>
                        <a:ext cx="1651203" cy="218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2F9ADFF-1001-33EF-D279-2B3F7FD0600A}"/>
              </a:ext>
            </a:extLst>
          </p:cNvPr>
          <p:cNvSpPr/>
          <p:nvPr/>
        </p:nvSpPr>
        <p:spPr>
          <a:xfrm>
            <a:off x="9430497" y="3287531"/>
            <a:ext cx="1714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AU" sz="2000" b="1" dirty="0"/>
              <a:t>39 Parameters</a:t>
            </a:r>
          </a:p>
        </p:txBody>
      </p:sp>
    </p:spTree>
    <p:extLst>
      <p:ext uri="{BB962C8B-B14F-4D97-AF65-F5344CB8AC3E}">
        <p14:creationId xmlns:p14="http://schemas.microsoft.com/office/powerpoint/2010/main" val="5682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5</a:t>
            </a:fld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4884409-D3A1-1945-B9CA-8D0DCF8E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6" y="5580352"/>
            <a:ext cx="3976560" cy="12884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927E6-A07D-674D-9EF8-FC76BBD29F07}"/>
              </a:ext>
            </a:extLst>
          </p:cNvPr>
          <p:cNvGrpSpPr/>
          <p:nvPr/>
        </p:nvGrpSpPr>
        <p:grpSpPr>
          <a:xfrm>
            <a:off x="63638" y="304037"/>
            <a:ext cx="2703547" cy="2769645"/>
            <a:chOff x="8659946" y="1004745"/>
            <a:chExt cx="2703547" cy="2769645"/>
          </a:xfrm>
        </p:grpSpPr>
        <p:pic>
          <p:nvPicPr>
            <p:cNvPr id="50" name="Picture 5" descr="75nspbcH">
              <a:extLst>
                <a:ext uri="{FF2B5EF4-FFF2-40B4-BE49-F238E27FC236}">
                  <a16:creationId xmlns:a16="http://schemas.microsoft.com/office/drawing/2014/main" id="{2BE65E24-2185-024C-9681-EC67F3DBF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9" t="6000" r="21929" b="12000"/>
            <a:stretch/>
          </p:blipFill>
          <p:spPr bwMode="auto">
            <a:xfrm>
              <a:off x="8659946" y="1004745"/>
              <a:ext cx="2703547" cy="276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97756-0932-E949-84FF-90C749816385}"/>
                </a:ext>
              </a:extLst>
            </p:cNvPr>
            <p:cNvSpPr txBox="1"/>
            <p:nvPr/>
          </p:nvSpPr>
          <p:spPr>
            <a:xfrm>
              <a:off x="10158931" y="1047879"/>
              <a:ext cx="955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Proteins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1475B9E-F810-184B-ACA1-C73CF103E3C5}"/>
              </a:ext>
            </a:extLst>
          </p:cNvPr>
          <p:cNvSpPr txBox="1"/>
          <p:nvPr/>
        </p:nvSpPr>
        <p:spPr>
          <a:xfrm>
            <a:off x="1942470" y="54802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Lipids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20517E-0C56-2FFD-B580-AC99C80EC754}"/>
              </a:ext>
            </a:extLst>
          </p:cNvPr>
          <p:cNvGrpSpPr/>
          <p:nvPr/>
        </p:nvGrpSpPr>
        <p:grpSpPr>
          <a:xfrm>
            <a:off x="8880492" y="625933"/>
            <a:ext cx="3336889" cy="3419747"/>
            <a:chOff x="8686974" y="681277"/>
            <a:chExt cx="3336889" cy="341974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01854E-B063-7245-99D1-22210BA7F75E}"/>
                </a:ext>
              </a:extLst>
            </p:cNvPr>
            <p:cNvGrpSpPr/>
            <p:nvPr/>
          </p:nvGrpSpPr>
          <p:grpSpPr>
            <a:xfrm>
              <a:off x="8832554" y="681277"/>
              <a:ext cx="3191309" cy="3419747"/>
              <a:chOff x="2201162" y="-2224603"/>
              <a:chExt cx="3191309" cy="3419747"/>
            </a:xfrm>
          </p:grpSpPr>
          <p:pic>
            <p:nvPicPr>
              <p:cNvPr id="12" name="Picture 11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7B347790-3ADD-524C-9A4D-6D9CEDD32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1434" y="-1477985"/>
                <a:ext cx="1951037" cy="1450627"/>
              </a:xfrm>
              <a:prstGeom prst="rect">
                <a:avLst/>
              </a:prstGeom>
            </p:spPr>
          </p:pic>
          <p:pic>
            <p:nvPicPr>
              <p:cNvPr id="9230" name="Picture 14" descr="Chloroquine and hydroxychloroquine | Podcast | Chemistry World">
                <a:extLst>
                  <a:ext uri="{FF2B5EF4-FFF2-40B4-BE49-F238E27FC236}">
                    <a16:creationId xmlns:a16="http://schemas.microsoft.com/office/drawing/2014/main" id="{B4711F32-6CEB-5A40-B611-084EDEECA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7933" y="327308"/>
                <a:ext cx="1657956" cy="867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8" name="Picture 22" descr="Lidocaine Article">
                <a:extLst>
                  <a:ext uri="{FF2B5EF4-FFF2-40B4-BE49-F238E27FC236}">
                    <a16:creationId xmlns:a16="http://schemas.microsoft.com/office/drawing/2014/main" id="{EF6C1B99-29F9-DD42-A034-9C4C36D0A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1162" y="-115583"/>
                <a:ext cx="1245105" cy="552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EF4C0E-6224-1B4A-9CA6-701BCA66F8C4}"/>
                  </a:ext>
                </a:extLst>
              </p:cNvPr>
              <p:cNvSpPr txBox="1"/>
              <p:nvPr/>
            </p:nvSpPr>
            <p:spPr>
              <a:xfrm>
                <a:off x="3801418" y="-2224603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Drugs</a:t>
                </a:r>
              </a:p>
            </p:txBody>
          </p:sp>
        </p:grpSp>
        <p:pic>
          <p:nvPicPr>
            <p:cNvPr id="3" name="Picture 2" descr="Paclitaxel - Wikipedia">
              <a:extLst>
                <a:ext uri="{FF2B5EF4-FFF2-40B4-BE49-F238E27FC236}">
                  <a16:creationId xmlns:a16="http://schemas.microsoft.com/office/drawing/2014/main" id="{B3FD890D-3F07-42E1-4E4E-2229BA863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974" y="949926"/>
              <a:ext cx="2019596" cy="136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9D2EC5-B0D6-4D36-40CD-6393F388FAD7}"/>
              </a:ext>
            </a:extLst>
          </p:cNvPr>
          <p:cNvGrpSpPr/>
          <p:nvPr/>
        </p:nvGrpSpPr>
        <p:grpSpPr>
          <a:xfrm>
            <a:off x="3283363" y="991872"/>
            <a:ext cx="5080951" cy="3821396"/>
            <a:chOff x="6237582" y="1745208"/>
            <a:chExt cx="5442689" cy="4435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536714-B5F3-E348-5AF6-EDCBB183BA7E}"/>
                </a:ext>
              </a:extLst>
            </p:cNvPr>
            <p:cNvSpPr/>
            <p:nvPr/>
          </p:nvSpPr>
          <p:spPr>
            <a:xfrm>
              <a:off x="6237582" y="1745208"/>
              <a:ext cx="5442689" cy="44353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830432-1865-C26B-B4EB-BA3673F0898F}"/>
                </a:ext>
              </a:extLst>
            </p:cNvPr>
            <p:cNvGrpSpPr/>
            <p:nvPr/>
          </p:nvGrpSpPr>
          <p:grpSpPr>
            <a:xfrm>
              <a:off x="6486525" y="1975401"/>
              <a:ext cx="5154280" cy="4019724"/>
              <a:chOff x="6486525" y="1975401"/>
              <a:chExt cx="5154280" cy="401972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0527F6-3825-0011-4633-0E2ECC14C8DF}"/>
                  </a:ext>
                </a:extLst>
              </p:cNvPr>
              <p:cNvSpPr/>
              <p:nvPr/>
            </p:nvSpPr>
            <p:spPr>
              <a:xfrm>
                <a:off x="7129601" y="3342809"/>
                <a:ext cx="242540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ChEMBL</a:t>
                </a:r>
                <a:r>
                  <a:rPr lang="en-US" sz="2400" dirty="0"/>
                  <a:t> database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AAC5DDA-7A1C-42A5-9642-E95E9DA9D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6525" y="3228140"/>
                <a:ext cx="643076" cy="72695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A6FD050-1E0D-774F-93B7-6921B3C98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7397" y="4535395"/>
                <a:ext cx="1538214" cy="471078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6E79CD-8088-B444-E280-1B350F7CDA62}"/>
                  </a:ext>
                </a:extLst>
              </p:cNvPr>
              <p:cNvSpPr/>
              <p:nvPr/>
            </p:nvSpPr>
            <p:spPr>
              <a:xfrm>
                <a:off x="7004965" y="5030624"/>
                <a:ext cx="4635840" cy="9645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230 million commercially available compounds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A03AAA7-5636-92DD-8F66-57F0AE33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1893" y="1975401"/>
                <a:ext cx="2244162" cy="5950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248555-9A3B-FD60-9B8C-0F8EC3433824}"/>
                  </a:ext>
                </a:extLst>
              </p:cNvPr>
              <p:cNvSpPr/>
              <p:nvPr/>
            </p:nvSpPr>
            <p:spPr>
              <a:xfrm>
                <a:off x="7001633" y="2606520"/>
                <a:ext cx="2120036" cy="535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50,000 ligands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392557-1C06-224B-05AF-21DF763A4C56}"/>
                  </a:ext>
                </a:extLst>
              </p:cNvPr>
              <p:cNvSpPr/>
              <p:nvPr/>
            </p:nvSpPr>
            <p:spPr>
              <a:xfrm>
                <a:off x="7001378" y="3918290"/>
                <a:ext cx="4531021" cy="535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2.7 million bioactive compounds</a:t>
                </a:r>
              </a:p>
            </p:txBody>
          </p:sp>
        </p:grpSp>
      </p:grpSp>
      <p:pic>
        <p:nvPicPr>
          <p:cNvPr id="9218" name="Picture 2" descr="Glycopeptide antibiotic - Wikipedia">
            <a:extLst>
              <a:ext uri="{FF2B5EF4-FFF2-40B4-BE49-F238E27FC236}">
                <a16:creationId xmlns:a16="http://schemas.microsoft.com/office/drawing/2014/main" id="{E7C4CB56-19FA-5A40-B502-AFA34A819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418" y="4287793"/>
            <a:ext cx="2583832" cy="24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00239E2-B3A4-EB41-A7CE-D60C07830D37}"/>
              </a:ext>
            </a:extLst>
          </p:cNvPr>
          <p:cNvSpPr txBox="1">
            <a:spLocks/>
          </p:cNvSpPr>
          <p:nvPr/>
        </p:nvSpPr>
        <p:spPr>
          <a:xfrm>
            <a:off x="1078647" y="-39663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rgbClr val="212121"/>
                </a:solidFill>
                <a:latin typeface="Aptos" panose="020B0004020202020204" pitchFamily="34" charset="0"/>
              </a:rPr>
              <a:t>Generalised Force Fields</a:t>
            </a:r>
            <a:endParaRPr lang="en-US" sz="3600" dirty="0">
              <a:solidFill>
                <a:srgbClr val="00009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FA9F67A-788E-324D-AEA6-3D7F1DF555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168" y="3157830"/>
            <a:ext cx="1464704" cy="2302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A5B22-7160-994D-A81A-F328A3D6A807}"/>
              </a:ext>
            </a:extLst>
          </p:cNvPr>
          <p:cNvSpPr txBox="1"/>
          <p:nvPr/>
        </p:nvSpPr>
        <p:spPr>
          <a:xfrm>
            <a:off x="700725" y="288567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DNA</a:t>
            </a:r>
          </a:p>
        </p:txBody>
      </p:sp>
      <p:pic>
        <p:nvPicPr>
          <p:cNvPr id="36" name="Picture 35" descr="A diagram of a blue and green tube with arrows&#10;&#10;Description automatically generated with medium confidence">
            <a:extLst>
              <a:ext uri="{FF2B5EF4-FFF2-40B4-BE49-F238E27FC236}">
                <a16:creationId xmlns:a16="http://schemas.microsoft.com/office/drawing/2014/main" id="{68F56717-AE64-A030-322C-B172B7DCEB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9186" y="5137704"/>
            <a:ext cx="992478" cy="172029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74F5E29-9294-6052-E8E2-255900B9C6B5}"/>
              </a:ext>
            </a:extLst>
          </p:cNvPr>
          <p:cNvGrpSpPr/>
          <p:nvPr/>
        </p:nvGrpSpPr>
        <p:grpSpPr>
          <a:xfrm rot="6099968">
            <a:off x="6356397" y="5102029"/>
            <a:ext cx="1381652" cy="1593253"/>
            <a:chOff x="6877210" y="4949427"/>
            <a:chExt cx="1638624" cy="1889580"/>
          </a:xfrm>
        </p:grpSpPr>
        <p:pic>
          <p:nvPicPr>
            <p:cNvPr id="38" name="Picture 37" descr="A diagram of a dna molecule&#10;&#10;Description automatically generated">
              <a:extLst>
                <a:ext uri="{FF2B5EF4-FFF2-40B4-BE49-F238E27FC236}">
                  <a16:creationId xmlns:a16="http://schemas.microsoft.com/office/drawing/2014/main" id="{9C2A5104-849F-7A8D-97C1-AA2C7F02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51130" y="4949427"/>
              <a:ext cx="1464704" cy="188958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14BEA3-893A-32E2-429D-17EBC7EDC1AB}"/>
                </a:ext>
              </a:extLst>
            </p:cNvPr>
            <p:cNvSpPr/>
            <p:nvPr/>
          </p:nvSpPr>
          <p:spPr>
            <a:xfrm>
              <a:off x="6877210" y="5924390"/>
              <a:ext cx="653143" cy="19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4683CEE-01D1-84CF-C112-966C58BE7A55}"/>
              </a:ext>
            </a:extLst>
          </p:cNvPr>
          <p:cNvSpPr txBox="1"/>
          <p:nvPr/>
        </p:nvSpPr>
        <p:spPr>
          <a:xfrm>
            <a:off x="5098268" y="4903384"/>
            <a:ext cx="2405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Non-standard Amino Acids</a:t>
            </a:r>
          </a:p>
        </p:txBody>
      </p:sp>
    </p:spTree>
    <p:extLst>
      <p:ext uri="{BB962C8B-B14F-4D97-AF65-F5344CB8AC3E}">
        <p14:creationId xmlns:p14="http://schemas.microsoft.com/office/powerpoint/2010/main" val="3284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62EE34-4806-F770-C1BE-FC842C0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59" y="230067"/>
            <a:ext cx="10081648" cy="44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52089-E7CA-5893-1155-1759409B2E86}"/>
              </a:ext>
            </a:extLst>
          </p:cNvPr>
          <p:cNvSpPr txBox="1"/>
          <p:nvPr/>
        </p:nvSpPr>
        <p:spPr>
          <a:xfrm>
            <a:off x="3824122" y="324569"/>
            <a:ext cx="3265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QM/MM Methods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B47F88-4757-E3C6-EA98-9D9B8A62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8" y="4487134"/>
            <a:ext cx="4273291" cy="20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22CB6-4282-AB8B-B528-74F649B39B36}"/>
              </a:ext>
            </a:extLst>
          </p:cNvPr>
          <p:cNvCxnSpPr>
            <a:cxnSpLocks/>
          </p:cNvCxnSpPr>
          <p:nvPr/>
        </p:nvCxnSpPr>
        <p:spPr>
          <a:xfrm flipV="1">
            <a:off x="7400440" y="3204696"/>
            <a:ext cx="1278610" cy="1387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8D3F55-63E1-1584-53EA-DE94A7DEB3EE}"/>
              </a:ext>
            </a:extLst>
          </p:cNvPr>
          <p:cNvCxnSpPr>
            <a:cxnSpLocks/>
          </p:cNvCxnSpPr>
          <p:nvPr/>
        </p:nvCxnSpPr>
        <p:spPr>
          <a:xfrm flipH="1" flipV="1">
            <a:off x="9071674" y="3176712"/>
            <a:ext cx="1064218" cy="14215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1D5CC6-E3B0-F731-E8A1-51684D180F32}"/>
              </a:ext>
            </a:extLst>
          </p:cNvPr>
          <p:cNvSpPr txBox="1"/>
          <p:nvPr/>
        </p:nvSpPr>
        <p:spPr>
          <a:xfrm>
            <a:off x="9763932" y="4812224"/>
            <a:ext cx="20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60972B-2A14-C034-9593-2DDE874B1AC0}"/>
              </a:ext>
            </a:extLst>
          </p:cNvPr>
          <p:cNvGrpSpPr/>
          <p:nvPr/>
        </p:nvGrpSpPr>
        <p:grpSpPr>
          <a:xfrm>
            <a:off x="9355778" y="5215564"/>
            <a:ext cx="2639401" cy="552433"/>
            <a:chOff x="8748793" y="5416658"/>
            <a:chExt cx="3443207" cy="7206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A900DC-6EA6-B4E1-E520-A1ED6F5B6EC2}"/>
                </a:ext>
              </a:extLst>
            </p:cNvPr>
            <p:cNvSpPr/>
            <p:nvPr/>
          </p:nvSpPr>
          <p:spPr>
            <a:xfrm>
              <a:off x="8748793" y="5416658"/>
              <a:ext cx="3443207" cy="72067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PsiQuantum">
              <a:extLst>
                <a:ext uri="{FF2B5EF4-FFF2-40B4-BE49-F238E27FC236}">
                  <a16:creationId xmlns:a16="http://schemas.microsoft.com/office/drawing/2014/main" id="{C8E4C181-29CB-61A0-5A4D-B1E49998A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826" y="5472239"/>
              <a:ext cx="3301139" cy="60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D8ABFB-0272-E7D2-E8D2-BEC1945218E7}"/>
              </a:ext>
            </a:extLst>
          </p:cNvPr>
          <p:cNvSpPr txBox="1"/>
          <p:nvPr/>
        </p:nvSpPr>
        <p:spPr>
          <a:xfrm>
            <a:off x="6362495" y="4735575"/>
            <a:ext cx="207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Chemistry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21583A-4DAF-B4C7-0571-65A1A76C052E}"/>
              </a:ext>
            </a:extLst>
          </p:cNvPr>
          <p:cNvSpPr/>
          <p:nvPr/>
        </p:nvSpPr>
        <p:spPr>
          <a:xfrm>
            <a:off x="5593787" y="5534035"/>
            <a:ext cx="1949695" cy="3417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Density functional theory (DFT)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3DA156-35BF-7BF9-85E3-A0A09E5B0449}"/>
              </a:ext>
            </a:extLst>
          </p:cNvPr>
          <p:cNvSpPr/>
          <p:nvPr/>
        </p:nvSpPr>
        <p:spPr>
          <a:xfrm>
            <a:off x="5342941" y="6387859"/>
            <a:ext cx="2077573" cy="355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Coupled Cluster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CCSD, CCSD[T], etc.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08559C-123E-BDF7-1396-C9C2CACCBDBE}"/>
              </a:ext>
            </a:extLst>
          </p:cNvPr>
          <p:cNvSpPr/>
          <p:nvPr/>
        </p:nvSpPr>
        <p:spPr>
          <a:xfrm>
            <a:off x="5174464" y="5956584"/>
            <a:ext cx="2593038" cy="3417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Møller</a:t>
            </a:r>
            <a:r>
              <a:rPr lang="en-US" sz="1200" dirty="0">
                <a:solidFill>
                  <a:schemeClr val="tx1"/>
                </a:solidFill>
              </a:rPr>
              <a:t>–</a:t>
            </a:r>
            <a:r>
              <a:rPr lang="en-US" sz="1200" dirty="0" err="1">
                <a:solidFill>
                  <a:schemeClr val="tx1"/>
                </a:solidFill>
              </a:rPr>
              <a:t>Plesset</a:t>
            </a:r>
            <a:r>
              <a:rPr lang="en-US" sz="1200" dirty="0">
                <a:solidFill>
                  <a:schemeClr val="tx1"/>
                </a:solidFill>
              </a:rPr>
              <a:t> perturbation theory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MP2, MP3, etc.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257240-B6CE-7D71-241F-4D6A68FF44CF}"/>
              </a:ext>
            </a:extLst>
          </p:cNvPr>
          <p:cNvSpPr/>
          <p:nvPr/>
        </p:nvSpPr>
        <p:spPr>
          <a:xfrm>
            <a:off x="5914545" y="5130116"/>
            <a:ext cx="1949695" cy="3231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Hartree</a:t>
            </a:r>
            <a:r>
              <a:rPr lang="en-US" sz="1200" dirty="0">
                <a:solidFill>
                  <a:schemeClr val="tx1"/>
                </a:solidFill>
              </a:rPr>
              <a:t>–</a:t>
            </a:r>
            <a:r>
              <a:rPr lang="en-US" sz="1200" dirty="0" err="1">
                <a:solidFill>
                  <a:schemeClr val="tx1"/>
                </a:solidFill>
              </a:rPr>
              <a:t>Fock</a:t>
            </a:r>
            <a:r>
              <a:rPr lang="en-US" sz="1200" dirty="0">
                <a:solidFill>
                  <a:schemeClr val="tx1"/>
                </a:solidFill>
              </a:rPr>
              <a:t> (HF)</a:t>
            </a:r>
          </a:p>
        </p:txBody>
      </p:sp>
    </p:spTree>
    <p:extLst>
      <p:ext uri="{BB962C8B-B14F-4D97-AF65-F5344CB8AC3E}">
        <p14:creationId xmlns:p14="http://schemas.microsoft.com/office/powerpoint/2010/main" val="68417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46" y="89767"/>
            <a:ext cx="2785420" cy="121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7" y="1737882"/>
            <a:ext cx="6685006" cy="43711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257278" y="1685374"/>
            <a:ext cx="3716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1,150,000 submitted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27,000 registered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 commercial customer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5717" y="1152642"/>
            <a:ext cx="150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atb.uq.edu.au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4A8196-383F-5044-AE9D-B3668AC88165}"/>
              </a:ext>
            </a:extLst>
          </p:cNvPr>
          <p:cNvGrpSpPr/>
          <p:nvPr/>
        </p:nvGrpSpPr>
        <p:grpSpPr>
          <a:xfrm>
            <a:off x="7968764" y="3655664"/>
            <a:ext cx="6291523" cy="2689361"/>
            <a:chOff x="8297564" y="3849551"/>
            <a:chExt cx="6291523" cy="26893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F5D5AF-9A13-CF40-B0B5-7FD06ACB6C48}"/>
                </a:ext>
              </a:extLst>
            </p:cNvPr>
            <p:cNvSpPr/>
            <p:nvPr/>
          </p:nvSpPr>
          <p:spPr>
            <a:xfrm>
              <a:off x="8493087" y="4230588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Molecular dynamics: 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/>
                <a:t>GROMOS, GROMACS, </a:t>
              </a:r>
            </a:p>
            <a:p>
              <a:pPr lvl="1"/>
              <a:r>
                <a:rPr lang="en-US" dirty="0"/>
                <a:t>	LAMMPS, AMBER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X-ray refinement: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/>
                <a:t>CNS, Phenix, CCP4, Refmac5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NMR refinement: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/>
                <a:t>CYANA, CNS</a:t>
              </a:r>
            </a:p>
            <a:p>
              <a:pPr marL="742950" lvl="1" indent="-285750">
                <a:buFontTx/>
                <a:buChar char="-"/>
              </a:pP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0A7DC-4EC1-BC46-A5C3-EF19A885D720}"/>
                </a:ext>
              </a:extLst>
            </p:cNvPr>
            <p:cNvSpPr txBox="1"/>
            <p:nvPr/>
          </p:nvSpPr>
          <p:spPr>
            <a:xfrm>
              <a:off x="8297564" y="3849551"/>
              <a:ext cx="18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b="1" dirty="0"/>
                <a:t>Output Formats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545197A-7DEE-6223-9D54-0C2EEF877903}"/>
              </a:ext>
            </a:extLst>
          </p:cNvPr>
          <p:cNvSpPr txBox="1"/>
          <p:nvPr/>
        </p:nvSpPr>
        <p:spPr>
          <a:xfrm>
            <a:off x="7968764" y="1337308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 Version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8C370-6998-BEE6-0207-11E82D23B077}"/>
              </a:ext>
            </a:extLst>
          </p:cNvPr>
          <p:cNvSpPr txBox="1"/>
          <p:nvPr/>
        </p:nvSpPr>
        <p:spPr>
          <a:xfrm>
            <a:off x="2080486" y="6581001"/>
            <a:ext cx="776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Stroet M, Caron B, Visscher K,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Geerke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D,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Malde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AK, Mark AE, </a:t>
            </a:r>
            <a:r>
              <a:rPr lang="en-AU" sz="1200" b="1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2018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J Chem Theory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Comput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14, 5834-5845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56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B262-4CF7-814E-9329-B72253C1412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92F8B8-C65D-9447-9620-AB36CE04F78E}"/>
              </a:ext>
            </a:extLst>
          </p:cNvPr>
          <p:cNvGraphicFramePr>
            <a:graphicFrameLocks noGrp="1"/>
          </p:cNvGraphicFramePr>
          <p:nvPr/>
        </p:nvGraphicFramePr>
        <p:xfrm>
          <a:off x="1837149" y="1142011"/>
          <a:ext cx="8002697" cy="117693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44564">
                  <a:extLst>
                    <a:ext uri="{9D8B030D-6E8A-4147-A177-3AD203B41FA5}">
                      <a16:colId xmlns:a16="http://schemas.microsoft.com/office/drawing/2014/main" val="2503339981"/>
                    </a:ext>
                  </a:extLst>
                </a:gridCol>
                <a:gridCol w="820269">
                  <a:extLst>
                    <a:ext uri="{9D8B030D-6E8A-4147-A177-3AD203B41FA5}">
                      <a16:colId xmlns:a16="http://schemas.microsoft.com/office/drawing/2014/main" val="4238594636"/>
                    </a:ext>
                  </a:extLst>
                </a:gridCol>
                <a:gridCol w="1010954">
                  <a:extLst>
                    <a:ext uri="{9D8B030D-6E8A-4147-A177-3AD203B41FA5}">
                      <a16:colId xmlns:a16="http://schemas.microsoft.com/office/drawing/2014/main" val="4276234078"/>
                    </a:ext>
                  </a:extLst>
                </a:gridCol>
                <a:gridCol w="1210963">
                  <a:extLst>
                    <a:ext uri="{9D8B030D-6E8A-4147-A177-3AD203B41FA5}">
                      <a16:colId xmlns:a16="http://schemas.microsoft.com/office/drawing/2014/main" val="1949842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46590495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3031749479"/>
                    </a:ext>
                  </a:extLst>
                </a:gridCol>
                <a:gridCol w="1334529">
                  <a:extLst>
                    <a:ext uri="{9D8B030D-6E8A-4147-A177-3AD203B41FA5}">
                      <a16:colId xmlns:a16="http://schemas.microsoft.com/office/drawing/2014/main" val="338751993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165413114"/>
                    </a:ext>
                  </a:extLst>
                </a:gridCol>
              </a:tblGrid>
              <a:tr h="540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force field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N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AUE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RMSE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AE (kJ·mol</a:t>
                      </a:r>
                      <a:r>
                        <a:rPr lang="en-US" sz="1600" b="1" baseline="30000">
                          <a:effectLst/>
                        </a:rPr>
                        <a:t>-1</a:t>
                      </a:r>
                      <a:r>
                        <a:rPr lang="en-US" sz="1600" b="1">
                          <a:effectLst/>
                        </a:rPr>
                        <a:t>)</a:t>
                      </a:r>
                      <a:endParaRPr lang="en-AU" sz="1600" b="1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slope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intercept (kJ·mol</a:t>
                      </a:r>
                      <a:r>
                        <a:rPr lang="en-US" sz="1600" b="1" baseline="30000" dirty="0">
                          <a:effectLst/>
                        </a:rPr>
                        <a:t>-1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</a:t>
                      </a:r>
                      <a:r>
                        <a:rPr lang="en-US" sz="1600" b="1" baseline="30000" dirty="0">
                          <a:effectLst/>
                        </a:rPr>
                        <a:t>2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647248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ATB3.0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239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2.7</a:t>
                      </a:r>
                      <a:endParaRPr lang="en-AU" sz="160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3.4</a:t>
                      </a:r>
                      <a:endParaRPr lang="en-AU" sz="160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876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−0.4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3892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–0.3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0.93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1688840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OPLS3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239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47180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extLst>
                  <a:ext uri="{0D108BD9-81ED-4DB2-BD59-A6C34878D82A}">
                    <a16:rowId xmlns:a16="http://schemas.microsoft.com/office/drawing/2014/main" val="41096396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41B4F01-E9DF-0F4A-8433-35B478DBB143}"/>
              </a:ext>
            </a:extLst>
          </p:cNvPr>
          <p:cNvGrpSpPr/>
          <p:nvPr/>
        </p:nvGrpSpPr>
        <p:grpSpPr>
          <a:xfrm>
            <a:off x="3773056" y="2783840"/>
            <a:ext cx="3987029" cy="3782573"/>
            <a:chOff x="4865538" y="2569465"/>
            <a:chExt cx="3594359" cy="34100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63FEE6-E6C7-D049-A481-F7A8344A8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33"/>
            <a:stretch/>
          </p:blipFill>
          <p:spPr>
            <a:xfrm>
              <a:off x="4865538" y="2823481"/>
              <a:ext cx="3594359" cy="315602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ECAC02C-9974-1041-9E83-906747C25DC6}"/>
                </a:ext>
              </a:extLst>
            </p:cNvPr>
            <p:cNvSpPr/>
            <p:nvPr/>
          </p:nvSpPr>
          <p:spPr>
            <a:xfrm>
              <a:off x="6553200" y="2569465"/>
              <a:ext cx="828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ATB3.0</a:t>
              </a:r>
              <a:endParaRPr lang="en-AU" dirty="0"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6F5357-345B-C74D-B76E-ED9A9BFC3065}"/>
              </a:ext>
            </a:extLst>
          </p:cNvPr>
          <p:cNvGrpSpPr/>
          <p:nvPr/>
        </p:nvGrpSpPr>
        <p:grpSpPr>
          <a:xfrm>
            <a:off x="451605" y="2903103"/>
            <a:ext cx="3059189" cy="3205681"/>
            <a:chOff x="838617" y="2569465"/>
            <a:chExt cx="3059189" cy="3205681"/>
          </a:xfrm>
        </p:grpSpPr>
        <p:pic>
          <p:nvPicPr>
            <p:cNvPr id="7" name="Picture 6" descr="OPLS.png">
              <a:extLst>
                <a:ext uri="{FF2B5EF4-FFF2-40B4-BE49-F238E27FC236}">
                  <a16:creationId xmlns:a16="http://schemas.microsoft.com/office/drawing/2014/main" id="{18FA04C4-67CD-6646-8C0F-C588F10A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17" y="2823481"/>
              <a:ext cx="3059189" cy="295166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DDDF77-E63D-9D40-BCDA-28284A340CC7}"/>
                </a:ext>
              </a:extLst>
            </p:cNvPr>
            <p:cNvSpPr/>
            <p:nvPr/>
          </p:nvSpPr>
          <p:spPr>
            <a:xfrm>
              <a:off x="1700204" y="2569465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OPLS3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994298C-EDEE-FA45-A706-18D1E9F64B1E}"/>
              </a:ext>
            </a:extLst>
          </p:cNvPr>
          <p:cNvSpPr txBox="1">
            <a:spLocks/>
          </p:cNvSpPr>
          <p:nvPr/>
        </p:nvSpPr>
        <p:spPr>
          <a:xfrm>
            <a:off x="1723697" y="-441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rgbClr val="00009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A5263D-0448-0AFE-95E5-2FAC1B35D0C3}"/>
              </a:ext>
            </a:extLst>
          </p:cNvPr>
          <p:cNvGraphicFramePr>
            <a:graphicFrameLocks noGrp="1"/>
          </p:cNvGraphicFramePr>
          <p:nvPr/>
        </p:nvGraphicFramePr>
        <p:xfrm>
          <a:off x="1837148" y="1466023"/>
          <a:ext cx="8002697" cy="117693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44564">
                  <a:extLst>
                    <a:ext uri="{9D8B030D-6E8A-4147-A177-3AD203B41FA5}">
                      <a16:colId xmlns:a16="http://schemas.microsoft.com/office/drawing/2014/main" val="2503339981"/>
                    </a:ext>
                  </a:extLst>
                </a:gridCol>
                <a:gridCol w="820269">
                  <a:extLst>
                    <a:ext uri="{9D8B030D-6E8A-4147-A177-3AD203B41FA5}">
                      <a16:colId xmlns:a16="http://schemas.microsoft.com/office/drawing/2014/main" val="4238594636"/>
                    </a:ext>
                  </a:extLst>
                </a:gridCol>
                <a:gridCol w="1010954">
                  <a:extLst>
                    <a:ext uri="{9D8B030D-6E8A-4147-A177-3AD203B41FA5}">
                      <a16:colId xmlns:a16="http://schemas.microsoft.com/office/drawing/2014/main" val="4276234078"/>
                    </a:ext>
                  </a:extLst>
                </a:gridCol>
                <a:gridCol w="1210963">
                  <a:extLst>
                    <a:ext uri="{9D8B030D-6E8A-4147-A177-3AD203B41FA5}">
                      <a16:colId xmlns:a16="http://schemas.microsoft.com/office/drawing/2014/main" val="1949842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46590495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3031749479"/>
                    </a:ext>
                  </a:extLst>
                </a:gridCol>
                <a:gridCol w="1334529">
                  <a:extLst>
                    <a:ext uri="{9D8B030D-6E8A-4147-A177-3AD203B41FA5}">
                      <a16:colId xmlns:a16="http://schemas.microsoft.com/office/drawing/2014/main" val="338751993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165413114"/>
                    </a:ext>
                  </a:extLst>
                </a:gridCol>
              </a:tblGrid>
              <a:tr h="540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647248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87655"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389255"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600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1688840"/>
                  </a:ext>
                </a:extLst>
              </a:tr>
              <a:tr h="31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ATB3.0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685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3.8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5.5 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379730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–1.0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L="205105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1.0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marR="471805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–1.0</a:t>
                      </a:r>
                      <a:endParaRPr lang="en-AU" sz="16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0.90</a:t>
                      </a:r>
                      <a:endParaRPr lang="en-AU" sz="1600" b="1" dirty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81" marR="60881" marT="0" marB="0" anchor="ctr"/>
                </a:tc>
                <a:extLst>
                  <a:ext uri="{0D108BD9-81ED-4DB2-BD59-A6C34878D82A}">
                    <a16:rowId xmlns:a16="http://schemas.microsoft.com/office/drawing/2014/main" val="41096396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9A67304-9AA7-F1F8-C94C-81E644E8C0DE}"/>
              </a:ext>
            </a:extLst>
          </p:cNvPr>
          <p:cNvGrpSpPr/>
          <p:nvPr/>
        </p:nvGrpSpPr>
        <p:grpSpPr>
          <a:xfrm>
            <a:off x="7988685" y="1577772"/>
            <a:ext cx="3987030" cy="4778397"/>
            <a:chOff x="7988685" y="1577772"/>
            <a:chExt cx="3987030" cy="47783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42C09C-8255-7B4D-9413-A0C71345DC7F}"/>
                </a:ext>
              </a:extLst>
            </p:cNvPr>
            <p:cNvGrpSpPr/>
            <p:nvPr/>
          </p:nvGrpSpPr>
          <p:grpSpPr>
            <a:xfrm>
              <a:off x="7988685" y="1577772"/>
              <a:ext cx="3987030" cy="4778397"/>
              <a:chOff x="7988685" y="1577772"/>
              <a:chExt cx="3987030" cy="477839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C83234-187E-CA41-9357-FEC1CC2BF19E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36"/>
              <a:stretch/>
            </p:blipFill>
            <p:spPr bwMode="auto">
              <a:xfrm>
                <a:off x="7988685" y="3157119"/>
                <a:ext cx="3987030" cy="3199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Picture 14" descr="Radar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1F52BD11-1345-834A-ADF2-B0BD4BB1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3760" y="1577772"/>
                <a:ext cx="1688830" cy="1579166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AAE386B-0421-6E42-8BBE-3CEACDA10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2675" y="2783840"/>
                <a:ext cx="206258" cy="170891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231F03-159D-7D20-C4A4-AE6DFC37AAA5}"/>
                </a:ext>
              </a:extLst>
            </p:cNvPr>
            <p:cNvSpPr/>
            <p:nvPr/>
          </p:nvSpPr>
          <p:spPr>
            <a:xfrm>
              <a:off x="8896493" y="3227895"/>
              <a:ext cx="1337267" cy="767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C4E70C-9762-4762-BC1A-E7E8855F8590}"/>
              </a:ext>
            </a:extLst>
          </p:cNvPr>
          <p:cNvSpPr txBox="1"/>
          <p:nvPr/>
        </p:nvSpPr>
        <p:spPr>
          <a:xfrm>
            <a:off x="2125425" y="6593332"/>
            <a:ext cx="776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Stroet M, Caron B, Visscher K,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Geerke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D,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Malde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AK, Mark AE, </a:t>
            </a:r>
            <a:r>
              <a:rPr lang="en-AU" sz="1200" b="1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2018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J Chem Theory </a:t>
            </a:r>
            <a:r>
              <a:rPr lang="en-AU" sz="12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Comput</a:t>
            </a:r>
            <a:r>
              <a:rPr lang="en-AU" sz="1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14, 5834-5845</a:t>
            </a:r>
            <a:endParaRPr lang="en-US" sz="12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6CAF8B-6004-F2A8-8321-E81609CAB833}"/>
              </a:ext>
            </a:extLst>
          </p:cNvPr>
          <p:cNvSpPr txBox="1">
            <a:spLocks/>
          </p:cNvSpPr>
          <p:nvPr/>
        </p:nvSpPr>
        <p:spPr>
          <a:xfrm>
            <a:off x="972144" y="-96064"/>
            <a:ext cx="102651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212121"/>
                </a:solidFill>
                <a:latin typeface="Aptos" panose="020B0004020202020204" pitchFamily="34" charset="0"/>
              </a:rPr>
              <a:t>Solvation Free Energy in Water</a:t>
            </a:r>
          </a:p>
        </p:txBody>
      </p:sp>
    </p:spTree>
    <p:extLst>
      <p:ext uri="{BB962C8B-B14F-4D97-AF65-F5344CB8AC3E}">
        <p14:creationId xmlns:p14="http://schemas.microsoft.com/office/powerpoint/2010/main" val="57953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4CFA6-2422-9ECE-A8D6-46A0C3CB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7BD2EB-3B76-BA48-9B6B-F07B0CFFB8C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4" name="Picture 13" descr="A dron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E21C85BA-13C4-E3A0-22D4-4F3A28C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4" t="16445" r="30823" b="21755"/>
          <a:stretch/>
        </p:blipFill>
        <p:spPr>
          <a:xfrm>
            <a:off x="4615403" y="943832"/>
            <a:ext cx="3995197" cy="3329330"/>
          </a:xfrm>
          <a:prstGeom prst="rect">
            <a:avLst/>
          </a:prstGeom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0CD0EF62-C0FE-4444-B1CF-E5B669DEE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839" y="257716"/>
            <a:ext cx="8148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Aptos" panose="020B0004020202020204" pitchFamily="34" charset="0"/>
              </a:rPr>
              <a:t>Electrostatic Interactions: Coulomb Potential</a:t>
            </a:r>
          </a:p>
        </p:txBody>
      </p:sp>
      <p:pic>
        <p:nvPicPr>
          <p:cNvPr id="18" name="Picture 17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B1D6201-5878-575D-0C38-F22AE94A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95" y="2396337"/>
            <a:ext cx="2514601" cy="9298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D113BB-8E4C-BACA-93B0-D5341578EF93}"/>
              </a:ext>
            </a:extLst>
          </p:cNvPr>
          <p:cNvGrpSpPr/>
          <p:nvPr/>
        </p:nvGrpSpPr>
        <p:grpSpPr>
          <a:xfrm>
            <a:off x="4272742" y="4600281"/>
            <a:ext cx="4337858" cy="2189866"/>
            <a:chOff x="-210554" y="3429000"/>
            <a:chExt cx="6847024" cy="3513840"/>
          </a:xfrm>
        </p:grpSpPr>
        <p:pic>
          <p:nvPicPr>
            <p:cNvPr id="4" name="Picture 3" descr="A group of spheres with white and red dots&#10;&#10;AI-generated content may be incorrect.">
              <a:extLst>
                <a:ext uri="{FF2B5EF4-FFF2-40B4-BE49-F238E27FC236}">
                  <a16:creationId xmlns:a16="http://schemas.microsoft.com/office/drawing/2014/main" id="{F132AC35-C444-6946-BAE2-C31A3DCF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0453"/>
            <a:stretch>
              <a:fillRect/>
            </a:stretch>
          </p:blipFill>
          <p:spPr>
            <a:xfrm flipH="1">
              <a:off x="-210554" y="3591611"/>
              <a:ext cx="6774694" cy="335122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CF0BF1-BE5C-F085-7324-3BB1518A946D}"/>
                </a:ext>
              </a:extLst>
            </p:cNvPr>
            <p:cNvSpPr/>
            <p:nvPr/>
          </p:nvSpPr>
          <p:spPr>
            <a:xfrm>
              <a:off x="6034249" y="3429000"/>
              <a:ext cx="602221" cy="49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0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803</Words>
  <Application>Microsoft Macintosh PowerPoint</Application>
  <PresentationFormat>Widescreen</PresentationFormat>
  <Paragraphs>252</Paragraphs>
  <Slides>19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ＭＳ Ｐゴシック</vt:lpstr>
      <vt:lpstr>Aptos</vt:lpstr>
      <vt:lpstr>Arial</vt:lpstr>
      <vt:lpstr>Calibri</vt:lpstr>
      <vt:lpstr>Calibri Light</vt:lpstr>
      <vt:lpstr>Cambria Math</vt:lpstr>
      <vt:lpstr>Helvetica</vt:lpstr>
      <vt:lpstr>Helvetica Neue</vt:lpstr>
      <vt:lpstr>Times</vt:lpstr>
      <vt:lpstr>Office Theme</vt:lpstr>
      <vt:lpstr>Equation</vt:lpstr>
      <vt:lpstr>ChemSketch</vt:lpstr>
      <vt:lpstr>Modelling Biomolecular Systems in Atomic Detail</vt:lpstr>
      <vt:lpstr>Biomolecular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Coulomb Partial Charge Fitting</vt:lpstr>
      <vt:lpstr>Electrostatic Potential Fitting</vt:lpstr>
      <vt:lpstr>PowerPoint Presentation</vt:lpstr>
      <vt:lpstr>PowerPoint Presentation</vt:lpstr>
      <vt:lpstr>Halogen Electrostatic Structure</vt:lpstr>
      <vt:lpstr>PowerPoint Presentation</vt:lpstr>
      <vt:lpstr>Halo-ethane Charge Fitting Improvement</vt:lpstr>
      <vt:lpstr>What I can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the ability to represent biomolecular systems at an atomic level</dc:title>
  <dc:creator>Martin Stroet</dc:creator>
  <cp:lastModifiedBy>Martin Stroet</cp:lastModifiedBy>
  <cp:revision>3</cp:revision>
  <dcterms:created xsi:type="dcterms:W3CDTF">2023-11-24T05:18:12Z</dcterms:created>
  <dcterms:modified xsi:type="dcterms:W3CDTF">2025-06-09T00:38:39Z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2025-06-03T00:09:08Z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f48433b0-5a77-4acc-8c5f-8c3ab3f27222</vt:lpwstr>
  </property>
  <property fmtid="{D5CDD505-2E9C-101B-9397-08002B2CF9AE}" pid="8" name="MSIP_Label_37382bf1-026c-423b-a2f3-9729d1fde3ca_ContentBits">
    <vt:lpwstr>0</vt:lpwstr>
  </property>
  <property fmtid="{D5CDD505-2E9C-101B-9397-08002B2CF9AE}" pid="9" name="MSIP_Label_37382bf1-026c-423b-a2f3-9729d1fde3ca_Tag">
    <vt:lpwstr>50, 0, 1, 1</vt:lpwstr>
  </property>
</Properties>
</file>